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38" r:id="rId5"/>
  </p:sldMasterIdLst>
  <p:notesMasterIdLst>
    <p:notesMasterId r:id="rId63"/>
  </p:notesMasterIdLst>
  <p:handoutMasterIdLst>
    <p:handoutMasterId r:id="rId64"/>
  </p:handoutMasterIdLst>
  <p:sldIdLst>
    <p:sldId id="349" r:id="rId6"/>
    <p:sldId id="330" r:id="rId7"/>
    <p:sldId id="333" r:id="rId8"/>
    <p:sldId id="332" r:id="rId9"/>
    <p:sldId id="334" r:id="rId10"/>
    <p:sldId id="340" r:id="rId11"/>
    <p:sldId id="342" r:id="rId12"/>
    <p:sldId id="335" r:id="rId13"/>
    <p:sldId id="336" r:id="rId14"/>
    <p:sldId id="337" r:id="rId15"/>
    <p:sldId id="343" r:id="rId16"/>
    <p:sldId id="339" r:id="rId17"/>
    <p:sldId id="348" r:id="rId18"/>
    <p:sldId id="347" r:id="rId19"/>
    <p:sldId id="346" r:id="rId20"/>
    <p:sldId id="345" r:id="rId21"/>
    <p:sldId id="350" r:id="rId22"/>
    <p:sldId id="351" r:id="rId23"/>
    <p:sldId id="382" r:id="rId24"/>
    <p:sldId id="383" r:id="rId25"/>
    <p:sldId id="277" r:id="rId26"/>
    <p:sldId id="375" r:id="rId27"/>
    <p:sldId id="363" r:id="rId28"/>
    <p:sldId id="364" r:id="rId29"/>
    <p:sldId id="365" r:id="rId30"/>
    <p:sldId id="366" r:id="rId31"/>
    <p:sldId id="367" r:id="rId32"/>
    <p:sldId id="368" r:id="rId33"/>
    <p:sldId id="384" r:id="rId34"/>
    <p:sldId id="352" r:id="rId35"/>
    <p:sldId id="353" r:id="rId36"/>
    <p:sldId id="354" r:id="rId37"/>
    <p:sldId id="355" r:id="rId38"/>
    <p:sldId id="356" r:id="rId39"/>
    <p:sldId id="357" r:id="rId40"/>
    <p:sldId id="359" r:id="rId41"/>
    <p:sldId id="360" r:id="rId42"/>
    <p:sldId id="361" r:id="rId43"/>
    <p:sldId id="362" r:id="rId44"/>
    <p:sldId id="373" r:id="rId45"/>
    <p:sldId id="296" r:id="rId46"/>
    <p:sldId id="380" r:id="rId47"/>
    <p:sldId id="381" r:id="rId48"/>
    <p:sldId id="387" r:id="rId49"/>
    <p:sldId id="376" r:id="rId50"/>
    <p:sldId id="370" r:id="rId51"/>
    <p:sldId id="371" r:id="rId52"/>
    <p:sldId id="372" r:id="rId53"/>
    <p:sldId id="379" r:id="rId54"/>
    <p:sldId id="385" r:id="rId55"/>
    <p:sldId id="386" r:id="rId56"/>
    <p:sldId id="393" r:id="rId57"/>
    <p:sldId id="395" r:id="rId58"/>
    <p:sldId id="394" r:id="rId59"/>
    <p:sldId id="389" r:id="rId60"/>
    <p:sldId id="390" r:id="rId61"/>
    <p:sldId id="369" r:id="rId6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B8B47F7-FE13-BC0F-EF44-173CD336D2BF}" name="Nalluri, Nithya (GE HealthCare)" initials="NN(H" userId="S::223108278@ge.com::f6ce8fdf-0889-4b66-9acf-c022327575d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764A"/>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3187" autoAdjust="0"/>
  </p:normalViewPr>
  <p:slideViewPr>
    <p:cSldViewPr snapToGrid="0" snapToObjects="1">
      <p:cViewPr varScale="1">
        <p:scale>
          <a:sx n="67" d="100"/>
          <a:sy n="67" d="100"/>
        </p:scale>
        <p:origin x="64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2.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05E739-B57E-4311-83AD-D4A56D7D07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BDFA3B2-747B-447E-AEBA-BE10F4408B0E}">
      <dgm:prSet custT="1"/>
      <dgm:spPr/>
      <dgm:t>
        <a:bodyPr/>
        <a:lstStyle/>
        <a:p>
          <a:pPr>
            <a:defRPr cap="all"/>
          </a:pPr>
          <a:r>
            <a:rPr lang="en-US" sz="1800" dirty="0">
              <a:solidFill>
                <a:schemeClr val="tx1"/>
              </a:solidFill>
            </a:rPr>
            <a:t>Executive Summary</a:t>
          </a:r>
        </a:p>
      </dgm:t>
    </dgm:pt>
    <dgm:pt modelId="{A2877061-9D5E-4510-BA67-1626A4A11360}" type="parTrans" cxnId="{64C03D31-D66C-4FB8-B007-EE6038B03D20}">
      <dgm:prSet/>
      <dgm:spPr/>
      <dgm:t>
        <a:bodyPr/>
        <a:lstStyle/>
        <a:p>
          <a:endParaRPr lang="en-US"/>
        </a:p>
      </dgm:t>
    </dgm:pt>
    <dgm:pt modelId="{37B137F8-E96A-4DC3-B546-63725E476043}" type="sibTrans" cxnId="{64C03D31-D66C-4FB8-B007-EE6038B03D20}">
      <dgm:prSet/>
      <dgm:spPr/>
      <dgm:t>
        <a:bodyPr/>
        <a:lstStyle/>
        <a:p>
          <a:endParaRPr lang="en-US"/>
        </a:p>
      </dgm:t>
    </dgm:pt>
    <dgm:pt modelId="{B8075B3D-418B-4D29-9F5E-E14EB8532519}">
      <dgm:prSet custT="1"/>
      <dgm:spPr/>
      <dgm:t>
        <a:bodyPr/>
        <a:lstStyle/>
        <a:p>
          <a:pPr>
            <a:defRPr cap="all"/>
          </a:pPr>
          <a:r>
            <a:rPr lang="en-US" sz="1800" dirty="0"/>
            <a:t>Introduction</a:t>
          </a:r>
        </a:p>
      </dgm:t>
    </dgm:pt>
    <dgm:pt modelId="{D28460D3-429B-419F-B951-24F456EF5BE0}" type="parTrans" cxnId="{6812BEF5-64BD-4E57-8D30-EBAA1D93FF66}">
      <dgm:prSet/>
      <dgm:spPr/>
      <dgm:t>
        <a:bodyPr/>
        <a:lstStyle/>
        <a:p>
          <a:endParaRPr lang="en-US"/>
        </a:p>
      </dgm:t>
    </dgm:pt>
    <dgm:pt modelId="{4E2D2F22-4599-4B73-925A-8FC371356182}" type="sibTrans" cxnId="{6812BEF5-64BD-4E57-8D30-EBAA1D93FF66}">
      <dgm:prSet/>
      <dgm:spPr/>
      <dgm:t>
        <a:bodyPr/>
        <a:lstStyle/>
        <a:p>
          <a:endParaRPr lang="en-US"/>
        </a:p>
      </dgm:t>
    </dgm:pt>
    <dgm:pt modelId="{3E39E447-E78A-4951-AB88-C8940454ABAE}">
      <dgm:prSet custT="1"/>
      <dgm:spPr/>
      <dgm:t>
        <a:bodyPr/>
        <a:lstStyle/>
        <a:p>
          <a:pPr>
            <a:defRPr cap="all"/>
          </a:pPr>
          <a:r>
            <a:rPr lang="en-US" sz="1800" dirty="0"/>
            <a:t>Methodology</a:t>
          </a:r>
        </a:p>
      </dgm:t>
    </dgm:pt>
    <dgm:pt modelId="{A7FB53DA-427F-4DC9-AFEE-80FE820BB8A5}" type="parTrans" cxnId="{EC233848-AC6D-4914-8E5F-4C9FD17E3823}">
      <dgm:prSet/>
      <dgm:spPr/>
      <dgm:t>
        <a:bodyPr/>
        <a:lstStyle/>
        <a:p>
          <a:endParaRPr lang="en-US"/>
        </a:p>
      </dgm:t>
    </dgm:pt>
    <dgm:pt modelId="{AD9CC1DE-D991-429C-B787-08F02EE48583}" type="sibTrans" cxnId="{EC233848-AC6D-4914-8E5F-4C9FD17E3823}">
      <dgm:prSet/>
      <dgm:spPr/>
      <dgm:t>
        <a:bodyPr/>
        <a:lstStyle/>
        <a:p>
          <a:endParaRPr lang="en-US"/>
        </a:p>
      </dgm:t>
    </dgm:pt>
    <dgm:pt modelId="{307AC84B-4DF3-4622-B246-4C228BABA4AC}">
      <dgm:prSet custT="1"/>
      <dgm:spPr/>
      <dgm:t>
        <a:bodyPr/>
        <a:lstStyle/>
        <a:p>
          <a:pPr>
            <a:defRPr cap="all"/>
          </a:pPr>
          <a:r>
            <a:rPr lang="en-US" sz="1800" dirty="0"/>
            <a:t>Results</a:t>
          </a:r>
        </a:p>
      </dgm:t>
    </dgm:pt>
    <dgm:pt modelId="{90205E4D-5F2C-43E2-9E3C-0E57F8420335}" type="parTrans" cxnId="{F03FBD2C-293A-48E3-8572-1E2FA813A502}">
      <dgm:prSet/>
      <dgm:spPr/>
      <dgm:t>
        <a:bodyPr/>
        <a:lstStyle/>
        <a:p>
          <a:endParaRPr lang="en-US"/>
        </a:p>
      </dgm:t>
    </dgm:pt>
    <dgm:pt modelId="{9FA22BAF-698A-4CD6-BE39-A81CE5D2FFBE}" type="sibTrans" cxnId="{F03FBD2C-293A-48E3-8572-1E2FA813A502}">
      <dgm:prSet/>
      <dgm:spPr/>
      <dgm:t>
        <a:bodyPr/>
        <a:lstStyle/>
        <a:p>
          <a:endParaRPr lang="en-US"/>
        </a:p>
      </dgm:t>
    </dgm:pt>
    <dgm:pt modelId="{75ED63E4-6B21-4D7C-A95D-406E7343F121}">
      <dgm:prSet custT="1"/>
      <dgm:spPr/>
      <dgm:t>
        <a:bodyPr/>
        <a:lstStyle/>
        <a:p>
          <a:pPr>
            <a:defRPr cap="all"/>
          </a:pPr>
          <a:r>
            <a:rPr lang="en-US" sz="1800" dirty="0"/>
            <a:t>Conclusion</a:t>
          </a:r>
        </a:p>
      </dgm:t>
    </dgm:pt>
    <dgm:pt modelId="{D1B6F59A-0553-47DF-8BAF-2937896E9239}" type="parTrans" cxnId="{E41496B3-E808-43DB-86EB-548CDDB50F0A}">
      <dgm:prSet/>
      <dgm:spPr/>
      <dgm:t>
        <a:bodyPr/>
        <a:lstStyle/>
        <a:p>
          <a:endParaRPr lang="en-US"/>
        </a:p>
      </dgm:t>
    </dgm:pt>
    <dgm:pt modelId="{037BCE51-6EFF-482E-A2E9-DE23CA4D36D4}" type="sibTrans" cxnId="{E41496B3-E808-43DB-86EB-548CDDB50F0A}">
      <dgm:prSet/>
      <dgm:spPr/>
      <dgm:t>
        <a:bodyPr/>
        <a:lstStyle/>
        <a:p>
          <a:endParaRPr lang="en-US"/>
        </a:p>
      </dgm:t>
    </dgm:pt>
    <dgm:pt modelId="{ED6D364A-90D3-40B4-AB9C-6B9B0E9282E8}">
      <dgm:prSet custT="1"/>
      <dgm:spPr/>
      <dgm:t>
        <a:bodyPr/>
        <a:lstStyle/>
        <a:p>
          <a:pPr>
            <a:defRPr cap="all"/>
          </a:pPr>
          <a:r>
            <a:rPr lang="en-US" sz="1800" dirty="0"/>
            <a:t>Appendix</a:t>
          </a:r>
        </a:p>
      </dgm:t>
    </dgm:pt>
    <dgm:pt modelId="{0E13E06D-E4A0-4FAE-A36D-69C902EF33D0}" type="parTrans" cxnId="{07F0D6FB-481C-4B28-AC89-84737554A0C6}">
      <dgm:prSet/>
      <dgm:spPr/>
      <dgm:t>
        <a:bodyPr/>
        <a:lstStyle/>
        <a:p>
          <a:endParaRPr lang="en-US"/>
        </a:p>
      </dgm:t>
    </dgm:pt>
    <dgm:pt modelId="{C69E1690-8F0C-472A-B675-858425F6057D}" type="sibTrans" cxnId="{07F0D6FB-481C-4B28-AC89-84737554A0C6}">
      <dgm:prSet/>
      <dgm:spPr/>
      <dgm:t>
        <a:bodyPr/>
        <a:lstStyle/>
        <a:p>
          <a:endParaRPr lang="en-US"/>
        </a:p>
      </dgm:t>
    </dgm:pt>
    <dgm:pt modelId="{92D48B30-0A21-4904-837E-E692D0F45FDE}" type="pres">
      <dgm:prSet presAssocID="{1505E739-B57E-4311-83AD-D4A56D7D072B}" presName="root" presStyleCnt="0">
        <dgm:presLayoutVars>
          <dgm:dir/>
          <dgm:resizeHandles val="exact"/>
        </dgm:presLayoutVars>
      </dgm:prSet>
      <dgm:spPr/>
    </dgm:pt>
    <dgm:pt modelId="{A41440C4-A615-4BB7-8679-866611666A53}" type="pres">
      <dgm:prSet presAssocID="{1BDFA3B2-747B-447E-AEBA-BE10F4408B0E}" presName="compNode" presStyleCnt="0"/>
      <dgm:spPr/>
    </dgm:pt>
    <dgm:pt modelId="{8669863B-B2FD-4CFF-8DC9-8DD326711DE6}" type="pres">
      <dgm:prSet presAssocID="{1BDFA3B2-747B-447E-AEBA-BE10F4408B0E}" presName="iconBgRect" presStyleLbl="bgShp" presStyleIdx="0" presStyleCnt="6"/>
      <dgm:spPr>
        <a:prstGeom prst="round2DiagRect">
          <a:avLst>
            <a:gd name="adj1" fmla="val 29727"/>
            <a:gd name="adj2" fmla="val 0"/>
          </a:avLst>
        </a:prstGeom>
      </dgm:spPr>
    </dgm:pt>
    <dgm:pt modelId="{FC816DBA-B6B5-43A8-9D2D-03ADDDCCCDED}" type="pres">
      <dgm:prSet presAssocID="{1BDFA3B2-747B-447E-AEBA-BE10F4408B0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C83883B6-7119-462C-88F1-6B602A64F09B}" type="pres">
      <dgm:prSet presAssocID="{1BDFA3B2-747B-447E-AEBA-BE10F4408B0E}" presName="spaceRect" presStyleCnt="0"/>
      <dgm:spPr/>
    </dgm:pt>
    <dgm:pt modelId="{F4BC79CE-E3C3-4FD0-89D7-539FD1A14241}" type="pres">
      <dgm:prSet presAssocID="{1BDFA3B2-747B-447E-AEBA-BE10F4408B0E}" presName="textRect" presStyleLbl="revTx" presStyleIdx="0" presStyleCnt="6">
        <dgm:presLayoutVars>
          <dgm:chMax val="1"/>
          <dgm:chPref val="1"/>
        </dgm:presLayoutVars>
      </dgm:prSet>
      <dgm:spPr/>
    </dgm:pt>
    <dgm:pt modelId="{9E546F10-BBAA-46BE-B8C6-15AAFED16889}" type="pres">
      <dgm:prSet presAssocID="{37B137F8-E96A-4DC3-B546-63725E476043}" presName="sibTrans" presStyleCnt="0"/>
      <dgm:spPr/>
    </dgm:pt>
    <dgm:pt modelId="{EAADB756-3DDF-4952-A29F-CC3F84DCDB1A}" type="pres">
      <dgm:prSet presAssocID="{B8075B3D-418B-4D29-9F5E-E14EB8532519}" presName="compNode" presStyleCnt="0"/>
      <dgm:spPr/>
    </dgm:pt>
    <dgm:pt modelId="{9D9F9B9A-D770-4D56-88AA-C4426202513F}" type="pres">
      <dgm:prSet presAssocID="{B8075B3D-418B-4D29-9F5E-E14EB8532519}" presName="iconBgRect" presStyleLbl="bgShp" presStyleIdx="1" presStyleCnt="6"/>
      <dgm:spPr>
        <a:prstGeom prst="round2DiagRect">
          <a:avLst>
            <a:gd name="adj1" fmla="val 29727"/>
            <a:gd name="adj2" fmla="val 0"/>
          </a:avLst>
        </a:prstGeom>
      </dgm:spPr>
    </dgm:pt>
    <dgm:pt modelId="{43E2C495-B748-4D3B-9FE9-524F354ACB57}" type="pres">
      <dgm:prSet presAssocID="{B8075B3D-418B-4D29-9F5E-E14EB853251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C0E09B51-F51A-46EE-88AA-4E1485E9A518}" type="pres">
      <dgm:prSet presAssocID="{B8075B3D-418B-4D29-9F5E-E14EB8532519}" presName="spaceRect" presStyleCnt="0"/>
      <dgm:spPr/>
    </dgm:pt>
    <dgm:pt modelId="{B8DF8E64-804C-418B-8BCD-5AB0630FF654}" type="pres">
      <dgm:prSet presAssocID="{B8075B3D-418B-4D29-9F5E-E14EB8532519}" presName="textRect" presStyleLbl="revTx" presStyleIdx="1" presStyleCnt="6">
        <dgm:presLayoutVars>
          <dgm:chMax val="1"/>
          <dgm:chPref val="1"/>
        </dgm:presLayoutVars>
      </dgm:prSet>
      <dgm:spPr/>
    </dgm:pt>
    <dgm:pt modelId="{D9077507-F104-4E45-BDC7-2A3DDE115A4C}" type="pres">
      <dgm:prSet presAssocID="{4E2D2F22-4599-4B73-925A-8FC371356182}" presName="sibTrans" presStyleCnt="0"/>
      <dgm:spPr/>
    </dgm:pt>
    <dgm:pt modelId="{BF129F55-9766-4743-8049-583094D9A601}" type="pres">
      <dgm:prSet presAssocID="{3E39E447-E78A-4951-AB88-C8940454ABAE}" presName="compNode" presStyleCnt="0"/>
      <dgm:spPr/>
    </dgm:pt>
    <dgm:pt modelId="{BA972E52-650C-47F9-8C94-4FF221C395EB}" type="pres">
      <dgm:prSet presAssocID="{3E39E447-E78A-4951-AB88-C8940454ABAE}" presName="iconBgRect" presStyleLbl="bgShp" presStyleIdx="2" presStyleCnt="6"/>
      <dgm:spPr>
        <a:prstGeom prst="round2DiagRect">
          <a:avLst>
            <a:gd name="adj1" fmla="val 29727"/>
            <a:gd name="adj2" fmla="val 0"/>
          </a:avLst>
        </a:prstGeom>
      </dgm:spPr>
    </dgm:pt>
    <dgm:pt modelId="{6AC806CA-F678-4456-BFBA-D11ACD01B5DA}" type="pres">
      <dgm:prSet presAssocID="{3E39E447-E78A-4951-AB88-C8940454ABA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1D9051C0-276D-4E22-BF0F-F14A075551E0}" type="pres">
      <dgm:prSet presAssocID="{3E39E447-E78A-4951-AB88-C8940454ABAE}" presName="spaceRect" presStyleCnt="0"/>
      <dgm:spPr/>
    </dgm:pt>
    <dgm:pt modelId="{E75BDB37-7B5E-439A-AFFA-6785B1273B4F}" type="pres">
      <dgm:prSet presAssocID="{3E39E447-E78A-4951-AB88-C8940454ABAE}" presName="textRect" presStyleLbl="revTx" presStyleIdx="2" presStyleCnt="6">
        <dgm:presLayoutVars>
          <dgm:chMax val="1"/>
          <dgm:chPref val="1"/>
        </dgm:presLayoutVars>
      </dgm:prSet>
      <dgm:spPr/>
    </dgm:pt>
    <dgm:pt modelId="{83EA7E47-8273-44DF-B3E9-38AEAAAB4A1A}" type="pres">
      <dgm:prSet presAssocID="{AD9CC1DE-D991-429C-B787-08F02EE48583}" presName="sibTrans" presStyleCnt="0"/>
      <dgm:spPr/>
    </dgm:pt>
    <dgm:pt modelId="{9B2B5BDD-2051-48FC-8B80-9749792A470F}" type="pres">
      <dgm:prSet presAssocID="{307AC84B-4DF3-4622-B246-4C228BABA4AC}" presName="compNode" presStyleCnt="0"/>
      <dgm:spPr/>
    </dgm:pt>
    <dgm:pt modelId="{632C2C31-A955-40FD-8047-425585A30E94}" type="pres">
      <dgm:prSet presAssocID="{307AC84B-4DF3-4622-B246-4C228BABA4AC}" presName="iconBgRect" presStyleLbl="bgShp" presStyleIdx="3" presStyleCnt="6"/>
      <dgm:spPr>
        <a:prstGeom prst="round2DiagRect">
          <a:avLst>
            <a:gd name="adj1" fmla="val 29727"/>
            <a:gd name="adj2" fmla="val 0"/>
          </a:avLst>
        </a:prstGeom>
      </dgm:spPr>
    </dgm:pt>
    <dgm:pt modelId="{4A293F82-2BD3-4CE9-B44A-D125CE9E5BD1}" type="pres">
      <dgm:prSet presAssocID="{307AC84B-4DF3-4622-B246-4C228BABA4A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3E4D2E54-C025-4A3A-A038-3685BAF2C6D8}" type="pres">
      <dgm:prSet presAssocID="{307AC84B-4DF3-4622-B246-4C228BABA4AC}" presName="spaceRect" presStyleCnt="0"/>
      <dgm:spPr/>
    </dgm:pt>
    <dgm:pt modelId="{AC0DA4F3-002D-4D85-BD04-F9B8B62011C2}" type="pres">
      <dgm:prSet presAssocID="{307AC84B-4DF3-4622-B246-4C228BABA4AC}" presName="textRect" presStyleLbl="revTx" presStyleIdx="3" presStyleCnt="6">
        <dgm:presLayoutVars>
          <dgm:chMax val="1"/>
          <dgm:chPref val="1"/>
        </dgm:presLayoutVars>
      </dgm:prSet>
      <dgm:spPr/>
    </dgm:pt>
    <dgm:pt modelId="{1E172545-EAC3-4ED7-98E4-7B7D2B65293C}" type="pres">
      <dgm:prSet presAssocID="{9FA22BAF-698A-4CD6-BE39-A81CE5D2FFBE}" presName="sibTrans" presStyleCnt="0"/>
      <dgm:spPr/>
    </dgm:pt>
    <dgm:pt modelId="{BE3FC962-825A-4E10-A25B-B61F6584D479}" type="pres">
      <dgm:prSet presAssocID="{75ED63E4-6B21-4D7C-A95D-406E7343F121}" presName="compNode" presStyleCnt="0"/>
      <dgm:spPr/>
    </dgm:pt>
    <dgm:pt modelId="{1E0C83F9-0F62-49EA-8E09-7F3F6A522E8B}" type="pres">
      <dgm:prSet presAssocID="{75ED63E4-6B21-4D7C-A95D-406E7343F121}" presName="iconBgRect" presStyleLbl="bgShp" presStyleIdx="4" presStyleCnt="6"/>
      <dgm:spPr>
        <a:prstGeom prst="round2DiagRect">
          <a:avLst>
            <a:gd name="adj1" fmla="val 29727"/>
            <a:gd name="adj2" fmla="val 0"/>
          </a:avLst>
        </a:prstGeom>
      </dgm:spPr>
    </dgm:pt>
    <dgm:pt modelId="{A5811C20-2DD9-4BD1-B66A-BD40BFC7C14A}" type="pres">
      <dgm:prSet presAssocID="{75ED63E4-6B21-4D7C-A95D-406E7343F12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A434448A-7976-469F-AB8E-8A28E9F66F3B}" type="pres">
      <dgm:prSet presAssocID="{75ED63E4-6B21-4D7C-A95D-406E7343F121}" presName="spaceRect" presStyleCnt="0"/>
      <dgm:spPr/>
    </dgm:pt>
    <dgm:pt modelId="{7C5CCB8B-D3F9-4E8B-A4E8-F61B0DBDF6F1}" type="pres">
      <dgm:prSet presAssocID="{75ED63E4-6B21-4D7C-A95D-406E7343F121}" presName="textRect" presStyleLbl="revTx" presStyleIdx="4" presStyleCnt="6">
        <dgm:presLayoutVars>
          <dgm:chMax val="1"/>
          <dgm:chPref val="1"/>
        </dgm:presLayoutVars>
      </dgm:prSet>
      <dgm:spPr/>
    </dgm:pt>
    <dgm:pt modelId="{6A1B6169-3544-4993-9D62-B58D33327DFC}" type="pres">
      <dgm:prSet presAssocID="{037BCE51-6EFF-482E-A2E9-DE23CA4D36D4}" presName="sibTrans" presStyleCnt="0"/>
      <dgm:spPr/>
    </dgm:pt>
    <dgm:pt modelId="{500F03E6-0BCE-4B90-85AB-0B52FB8A31C2}" type="pres">
      <dgm:prSet presAssocID="{ED6D364A-90D3-40B4-AB9C-6B9B0E9282E8}" presName="compNode" presStyleCnt="0"/>
      <dgm:spPr/>
    </dgm:pt>
    <dgm:pt modelId="{D7F60B1C-F7E2-415B-936B-B4523C2BF856}" type="pres">
      <dgm:prSet presAssocID="{ED6D364A-90D3-40B4-AB9C-6B9B0E9282E8}" presName="iconBgRect" presStyleLbl="bgShp" presStyleIdx="5" presStyleCnt="6"/>
      <dgm:spPr>
        <a:prstGeom prst="round2DiagRect">
          <a:avLst>
            <a:gd name="adj1" fmla="val 29727"/>
            <a:gd name="adj2" fmla="val 0"/>
          </a:avLst>
        </a:prstGeom>
      </dgm:spPr>
    </dgm:pt>
    <dgm:pt modelId="{7269775E-9A29-4F3B-8F40-C74E9ED08B6D}" type="pres">
      <dgm:prSet presAssocID="{ED6D364A-90D3-40B4-AB9C-6B9B0E9282E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92168590-6542-46A5-8804-D0191997F53F}" type="pres">
      <dgm:prSet presAssocID="{ED6D364A-90D3-40B4-AB9C-6B9B0E9282E8}" presName="spaceRect" presStyleCnt="0"/>
      <dgm:spPr/>
    </dgm:pt>
    <dgm:pt modelId="{1AB2459F-8B38-4AF6-BB08-92320B96E427}" type="pres">
      <dgm:prSet presAssocID="{ED6D364A-90D3-40B4-AB9C-6B9B0E9282E8}" presName="textRect" presStyleLbl="revTx" presStyleIdx="5" presStyleCnt="6">
        <dgm:presLayoutVars>
          <dgm:chMax val="1"/>
          <dgm:chPref val="1"/>
        </dgm:presLayoutVars>
      </dgm:prSet>
      <dgm:spPr/>
    </dgm:pt>
  </dgm:ptLst>
  <dgm:cxnLst>
    <dgm:cxn modelId="{F03FBD2C-293A-48E3-8572-1E2FA813A502}" srcId="{1505E739-B57E-4311-83AD-D4A56D7D072B}" destId="{307AC84B-4DF3-4622-B246-4C228BABA4AC}" srcOrd="3" destOrd="0" parTransId="{90205E4D-5F2C-43E2-9E3C-0E57F8420335}" sibTransId="{9FA22BAF-698A-4CD6-BE39-A81CE5D2FFBE}"/>
    <dgm:cxn modelId="{BFF99430-01D7-4646-8684-3C21DE8E7981}" type="presOf" srcId="{ED6D364A-90D3-40B4-AB9C-6B9B0E9282E8}" destId="{1AB2459F-8B38-4AF6-BB08-92320B96E427}" srcOrd="0" destOrd="0" presId="urn:microsoft.com/office/officeart/2018/5/layout/IconLeafLabelList"/>
    <dgm:cxn modelId="{64C03D31-D66C-4FB8-B007-EE6038B03D20}" srcId="{1505E739-B57E-4311-83AD-D4A56D7D072B}" destId="{1BDFA3B2-747B-447E-AEBA-BE10F4408B0E}" srcOrd="0" destOrd="0" parTransId="{A2877061-9D5E-4510-BA67-1626A4A11360}" sibTransId="{37B137F8-E96A-4DC3-B546-63725E476043}"/>
    <dgm:cxn modelId="{EC233848-AC6D-4914-8E5F-4C9FD17E3823}" srcId="{1505E739-B57E-4311-83AD-D4A56D7D072B}" destId="{3E39E447-E78A-4951-AB88-C8940454ABAE}" srcOrd="2" destOrd="0" parTransId="{A7FB53DA-427F-4DC9-AFEE-80FE820BB8A5}" sibTransId="{AD9CC1DE-D991-429C-B787-08F02EE48583}"/>
    <dgm:cxn modelId="{282F704F-81C8-45D3-B9BD-888FC3AE8F39}" type="presOf" srcId="{1BDFA3B2-747B-447E-AEBA-BE10F4408B0E}" destId="{F4BC79CE-E3C3-4FD0-89D7-539FD1A14241}" srcOrd="0" destOrd="0" presId="urn:microsoft.com/office/officeart/2018/5/layout/IconLeafLabelList"/>
    <dgm:cxn modelId="{B8F66A55-1318-466B-BF14-9D1B7BEA3717}" type="presOf" srcId="{3E39E447-E78A-4951-AB88-C8940454ABAE}" destId="{E75BDB37-7B5E-439A-AFFA-6785B1273B4F}" srcOrd="0" destOrd="0" presId="urn:microsoft.com/office/officeart/2018/5/layout/IconLeafLabelList"/>
    <dgm:cxn modelId="{8915808C-7209-4C66-972B-D5C20DBB217A}" type="presOf" srcId="{B8075B3D-418B-4D29-9F5E-E14EB8532519}" destId="{B8DF8E64-804C-418B-8BCD-5AB0630FF654}" srcOrd="0" destOrd="0" presId="urn:microsoft.com/office/officeart/2018/5/layout/IconLeafLabelList"/>
    <dgm:cxn modelId="{E41496B3-E808-43DB-86EB-548CDDB50F0A}" srcId="{1505E739-B57E-4311-83AD-D4A56D7D072B}" destId="{75ED63E4-6B21-4D7C-A95D-406E7343F121}" srcOrd="4" destOrd="0" parTransId="{D1B6F59A-0553-47DF-8BAF-2937896E9239}" sibTransId="{037BCE51-6EFF-482E-A2E9-DE23CA4D36D4}"/>
    <dgm:cxn modelId="{5D5717C8-3283-4D43-9139-E2D80CE8E8CD}" type="presOf" srcId="{1505E739-B57E-4311-83AD-D4A56D7D072B}" destId="{92D48B30-0A21-4904-837E-E692D0F45FDE}" srcOrd="0" destOrd="0" presId="urn:microsoft.com/office/officeart/2018/5/layout/IconLeafLabelList"/>
    <dgm:cxn modelId="{222812DF-79AF-480C-9773-513FCD620801}" type="presOf" srcId="{307AC84B-4DF3-4622-B246-4C228BABA4AC}" destId="{AC0DA4F3-002D-4D85-BD04-F9B8B62011C2}" srcOrd="0" destOrd="0" presId="urn:microsoft.com/office/officeart/2018/5/layout/IconLeafLabelList"/>
    <dgm:cxn modelId="{9CD0B5E9-7A8C-4B0B-89D1-6599F0BD27BF}" type="presOf" srcId="{75ED63E4-6B21-4D7C-A95D-406E7343F121}" destId="{7C5CCB8B-D3F9-4E8B-A4E8-F61B0DBDF6F1}" srcOrd="0" destOrd="0" presId="urn:microsoft.com/office/officeart/2018/5/layout/IconLeafLabelList"/>
    <dgm:cxn modelId="{6812BEF5-64BD-4E57-8D30-EBAA1D93FF66}" srcId="{1505E739-B57E-4311-83AD-D4A56D7D072B}" destId="{B8075B3D-418B-4D29-9F5E-E14EB8532519}" srcOrd="1" destOrd="0" parTransId="{D28460D3-429B-419F-B951-24F456EF5BE0}" sibTransId="{4E2D2F22-4599-4B73-925A-8FC371356182}"/>
    <dgm:cxn modelId="{07F0D6FB-481C-4B28-AC89-84737554A0C6}" srcId="{1505E739-B57E-4311-83AD-D4A56D7D072B}" destId="{ED6D364A-90D3-40B4-AB9C-6B9B0E9282E8}" srcOrd="5" destOrd="0" parTransId="{0E13E06D-E4A0-4FAE-A36D-69C902EF33D0}" sibTransId="{C69E1690-8F0C-472A-B675-858425F6057D}"/>
    <dgm:cxn modelId="{A8BC04F5-54AD-4384-8970-F9237820F0B3}" type="presParOf" srcId="{92D48B30-0A21-4904-837E-E692D0F45FDE}" destId="{A41440C4-A615-4BB7-8679-866611666A53}" srcOrd="0" destOrd="0" presId="urn:microsoft.com/office/officeart/2018/5/layout/IconLeafLabelList"/>
    <dgm:cxn modelId="{960B4B04-F5A4-4794-B244-E78A72F6D19A}" type="presParOf" srcId="{A41440C4-A615-4BB7-8679-866611666A53}" destId="{8669863B-B2FD-4CFF-8DC9-8DD326711DE6}" srcOrd="0" destOrd="0" presId="urn:microsoft.com/office/officeart/2018/5/layout/IconLeafLabelList"/>
    <dgm:cxn modelId="{13B20CAB-BA73-449A-B819-092C167F6093}" type="presParOf" srcId="{A41440C4-A615-4BB7-8679-866611666A53}" destId="{FC816DBA-B6B5-43A8-9D2D-03ADDDCCCDED}" srcOrd="1" destOrd="0" presId="urn:microsoft.com/office/officeart/2018/5/layout/IconLeafLabelList"/>
    <dgm:cxn modelId="{80534018-7CD0-4AA5-ADEA-B9EEEEB866EC}" type="presParOf" srcId="{A41440C4-A615-4BB7-8679-866611666A53}" destId="{C83883B6-7119-462C-88F1-6B602A64F09B}" srcOrd="2" destOrd="0" presId="urn:microsoft.com/office/officeart/2018/5/layout/IconLeafLabelList"/>
    <dgm:cxn modelId="{6F614AB5-CB62-4BB0-8409-E8EFE2E7ACBD}" type="presParOf" srcId="{A41440C4-A615-4BB7-8679-866611666A53}" destId="{F4BC79CE-E3C3-4FD0-89D7-539FD1A14241}" srcOrd="3" destOrd="0" presId="urn:microsoft.com/office/officeart/2018/5/layout/IconLeafLabelList"/>
    <dgm:cxn modelId="{3CED165E-51AC-4FA4-A34B-2DD201D70F12}" type="presParOf" srcId="{92D48B30-0A21-4904-837E-E692D0F45FDE}" destId="{9E546F10-BBAA-46BE-B8C6-15AAFED16889}" srcOrd="1" destOrd="0" presId="urn:microsoft.com/office/officeart/2018/5/layout/IconLeafLabelList"/>
    <dgm:cxn modelId="{8FF6D868-B098-4B7D-9228-AA7030593A72}" type="presParOf" srcId="{92D48B30-0A21-4904-837E-E692D0F45FDE}" destId="{EAADB756-3DDF-4952-A29F-CC3F84DCDB1A}" srcOrd="2" destOrd="0" presId="urn:microsoft.com/office/officeart/2018/5/layout/IconLeafLabelList"/>
    <dgm:cxn modelId="{6BDF0488-0DAE-436D-A7C4-186325F368B8}" type="presParOf" srcId="{EAADB756-3DDF-4952-A29F-CC3F84DCDB1A}" destId="{9D9F9B9A-D770-4D56-88AA-C4426202513F}" srcOrd="0" destOrd="0" presId="urn:microsoft.com/office/officeart/2018/5/layout/IconLeafLabelList"/>
    <dgm:cxn modelId="{0FDF83A2-726B-420A-9F20-56A0D643CDB7}" type="presParOf" srcId="{EAADB756-3DDF-4952-A29F-CC3F84DCDB1A}" destId="{43E2C495-B748-4D3B-9FE9-524F354ACB57}" srcOrd="1" destOrd="0" presId="urn:microsoft.com/office/officeart/2018/5/layout/IconLeafLabelList"/>
    <dgm:cxn modelId="{BCFDF042-16F7-4527-BC57-5C9436DBF90B}" type="presParOf" srcId="{EAADB756-3DDF-4952-A29F-CC3F84DCDB1A}" destId="{C0E09B51-F51A-46EE-88AA-4E1485E9A518}" srcOrd="2" destOrd="0" presId="urn:microsoft.com/office/officeart/2018/5/layout/IconLeafLabelList"/>
    <dgm:cxn modelId="{4497B4A9-4D08-437F-A795-6F7206AD1E44}" type="presParOf" srcId="{EAADB756-3DDF-4952-A29F-CC3F84DCDB1A}" destId="{B8DF8E64-804C-418B-8BCD-5AB0630FF654}" srcOrd="3" destOrd="0" presId="urn:microsoft.com/office/officeart/2018/5/layout/IconLeafLabelList"/>
    <dgm:cxn modelId="{18A37030-C734-40BD-AB9A-1FEB7F61F15F}" type="presParOf" srcId="{92D48B30-0A21-4904-837E-E692D0F45FDE}" destId="{D9077507-F104-4E45-BDC7-2A3DDE115A4C}" srcOrd="3" destOrd="0" presId="urn:microsoft.com/office/officeart/2018/5/layout/IconLeafLabelList"/>
    <dgm:cxn modelId="{4B76F822-B460-4578-B9C9-9F7FF915AA23}" type="presParOf" srcId="{92D48B30-0A21-4904-837E-E692D0F45FDE}" destId="{BF129F55-9766-4743-8049-583094D9A601}" srcOrd="4" destOrd="0" presId="urn:microsoft.com/office/officeart/2018/5/layout/IconLeafLabelList"/>
    <dgm:cxn modelId="{F610A188-2320-48DC-B959-E9ABD0D61476}" type="presParOf" srcId="{BF129F55-9766-4743-8049-583094D9A601}" destId="{BA972E52-650C-47F9-8C94-4FF221C395EB}" srcOrd="0" destOrd="0" presId="urn:microsoft.com/office/officeart/2018/5/layout/IconLeafLabelList"/>
    <dgm:cxn modelId="{14E39832-ED96-4681-B7DE-C8BDFF84A2C5}" type="presParOf" srcId="{BF129F55-9766-4743-8049-583094D9A601}" destId="{6AC806CA-F678-4456-BFBA-D11ACD01B5DA}" srcOrd="1" destOrd="0" presId="urn:microsoft.com/office/officeart/2018/5/layout/IconLeafLabelList"/>
    <dgm:cxn modelId="{6AC5A6AC-DBC5-4E1D-86A7-F0F981D9BBEB}" type="presParOf" srcId="{BF129F55-9766-4743-8049-583094D9A601}" destId="{1D9051C0-276D-4E22-BF0F-F14A075551E0}" srcOrd="2" destOrd="0" presId="urn:microsoft.com/office/officeart/2018/5/layout/IconLeafLabelList"/>
    <dgm:cxn modelId="{E53820B2-BAA6-4A75-98F2-E23EE3401EAB}" type="presParOf" srcId="{BF129F55-9766-4743-8049-583094D9A601}" destId="{E75BDB37-7B5E-439A-AFFA-6785B1273B4F}" srcOrd="3" destOrd="0" presId="urn:microsoft.com/office/officeart/2018/5/layout/IconLeafLabelList"/>
    <dgm:cxn modelId="{9E45ECAE-49E3-41ED-B808-B99BE4EB30B0}" type="presParOf" srcId="{92D48B30-0A21-4904-837E-E692D0F45FDE}" destId="{83EA7E47-8273-44DF-B3E9-38AEAAAB4A1A}" srcOrd="5" destOrd="0" presId="urn:microsoft.com/office/officeart/2018/5/layout/IconLeafLabelList"/>
    <dgm:cxn modelId="{4613B81B-39AF-4D73-BB45-2FE129B695A4}" type="presParOf" srcId="{92D48B30-0A21-4904-837E-E692D0F45FDE}" destId="{9B2B5BDD-2051-48FC-8B80-9749792A470F}" srcOrd="6" destOrd="0" presId="urn:microsoft.com/office/officeart/2018/5/layout/IconLeafLabelList"/>
    <dgm:cxn modelId="{8E701B12-5BF4-485E-AA02-CD4DF3F7551E}" type="presParOf" srcId="{9B2B5BDD-2051-48FC-8B80-9749792A470F}" destId="{632C2C31-A955-40FD-8047-425585A30E94}" srcOrd="0" destOrd="0" presId="urn:microsoft.com/office/officeart/2018/5/layout/IconLeafLabelList"/>
    <dgm:cxn modelId="{188BA454-AAFF-4FF5-A7FD-3069FE9960CE}" type="presParOf" srcId="{9B2B5BDD-2051-48FC-8B80-9749792A470F}" destId="{4A293F82-2BD3-4CE9-B44A-D125CE9E5BD1}" srcOrd="1" destOrd="0" presId="urn:microsoft.com/office/officeart/2018/5/layout/IconLeafLabelList"/>
    <dgm:cxn modelId="{BBEA1186-F257-4DF4-846C-3B4C319D4737}" type="presParOf" srcId="{9B2B5BDD-2051-48FC-8B80-9749792A470F}" destId="{3E4D2E54-C025-4A3A-A038-3685BAF2C6D8}" srcOrd="2" destOrd="0" presId="urn:microsoft.com/office/officeart/2018/5/layout/IconLeafLabelList"/>
    <dgm:cxn modelId="{2619CE46-62BA-4BBD-B96C-1D6BB9AAEF60}" type="presParOf" srcId="{9B2B5BDD-2051-48FC-8B80-9749792A470F}" destId="{AC0DA4F3-002D-4D85-BD04-F9B8B62011C2}" srcOrd="3" destOrd="0" presId="urn:microsoft.com/office/officeart/2018/5/layout/IconLeafLabelList"/>
    <dgm:cxn modelId="{3FB5EC5B-3481-4A59-8373-988E43FCA316}" type="presParOf" srcId="{92D48B30-0A21-4904-837E-E692D0F45FDE}" destId="{1E172545-EAC3-4ED7-98E4-7B7D2B65293C}" srcOrd="7" destOrd="0" presId="urn:microsoft.com/office/officeart/2018/5/layout/IconLeafLabelList"/>
    <dgm:cxn modelId="{79D02815-5C34-4764-B556-1946FB6CE3ED}" type="presParOf" srcId="{92D48B30-0A21-4904-837E-E692D0F45FDE}" destId="{BE3FC962-825A-4E10-A25B-B61F6584D479}" srcOrd="8" destOrd="0" presId="urn:microsoft.com/office/officeart/2018/5/layout/IconLeafLabelList"/>
    <dgm:cxn modelId="{1CB60943-9134-4B31-9207-7A331BAE0C48}" type="presParOf" srcId="{BE3FC962-825A-4E10-A25B-B61F6584D479}" destId="{1E0C83F9-0F62-49EA-8E09-7F3F6A522E8B}" srcOrd="0" destOrd="0" presId="urn:microsoft.com/office/officeart/2018/5/layout/IconLeafLabelList"/>
    <dgm:cxn modelId="{348300BF-5A87-47B2-A381-631DED30D8D6}" type="presParOf" srcId="{BE3FC962-825A-4E10-A25B-B61F6584D479}" destId="{A5811C20-2DD9-4BD1-B66A-BD40BFC7C14A}" srcOrd="1" destOrd="0" presId="urn:microsoft.com/office/officeart/2018/5/layout/IconLeafLabelList"/>
    <dgm:cxn modelId="{003896F1-053E-47FC-A0A1-225B3D84E253}" type="presParOf" srcId="{BE3FC962-825A-4E10-A25B-B61F6584D479}" destId="{A434448A-7976-469F-AB8E-8A28E9F66F3B}" srcOrd="2" destOrd="0" presId="urn:microsoft.com/office/officeart/2018/5/layout/IconLeafLabelList"/>
    <dgm:cxn modelId="{2C08477E-0C74-44A9-8620-0E2CB358DBA9}" type="presParOf" srcId="{BE3FC962-825A-4E10-A25B-B61F6584D479}" destId="{7C5CCB8B-D3F9-4E8B-A4E8-F61B0DBDF6F1}" srcOrd="3" destOrd="0" presId="urn:microsoft.com/office/officeart/2018/5/layout/IconLeafLabelList"/>
    <dgm:cxn modelId="{74ED1916-57E4-488A-92E8-0A629455DD78}" type="presParOf" srcId="{92D48B30-0A21-4904-837E-E692D0F45FDE}" destId="{6A1B6169-3544-4993-9D62-B58D33327DFC}" srcOrd="9" destOrd="0" presId="urn:microsoft.com/office/officeart/2018/5/layout/IconLeafLabelList"/>
    <dgm:cxn modelId="{8598CF0F-9459-4A2F-89E8-67092D199FB0}" type="presParOf" srcId="{92D48B30-0A21-4904-837E-E692D0F45FDE}" destId="{500F03E6-0BCE-4B90-85AB-0B52FB8A31C2}" srcOrd="10" destOrd="0" presId="urn:microsoft.com/office/officeart/2018/5/layout/IconLeafLabelList"/>
    <dgm:cxn modelId="{9F6C9E7C-E6BB-47CB-A552-CEA26169F141}" type="presParOf" srcId="{500F03E6-0BCE-4B90-85AB-0B52FB8A31C2}" destId="{D7F60B1C-F7E2-415B-936B-B4523C2BF856}" srcOrd="0" destOrd="0" presId="urn:microsoft.com/office/officeart/2018/5/layout/IconLeafLabelList"/>
    <dgm:cxn modelId="{26ABB93F-F5C9-42CF-B4CF-8793BA771406}" type="presParOf" srcId="{500F03E6-0BCE-4B90-85AB-0B52FB8A31C2}" destId="{7269775E-9A29-4F3B-8F40-C74E9ED08B6D}" srcOrd="1" destOrd="0" presId="urn:microsoft.com/office/officeart/2018/5/layout/IconLeafLabelList"/>
    <dgm:cxn modelId="{799597C6-454E-4D58-AF7C-12D664742A76}" type="presParOf" srcId="{500F03E6-0BCE-4B90-85AB-0B52FB8A31C2}" destId="{92168590-6542-46A5-8804-D0191997F53F}" srcOrd="2" destOrd="0" presId="urn:microsoft.com/office/officeart/2018/5/layout/IconLeafLabelList"/>
    <dgm:cxn modelId="{524E9742-C1D0-4533-AFA7-F7D559E986C6}" type="presParOf" srcId="{500F03E6-0BCE-4B90-85AB-0B52FB8A31C2}" destId="{1AB2459F-8B38-4AF6-BB08-92320B96E427}"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C54F99-37FB-4EE5-9A16-F7F0E2EF29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E09EE84-9F92-4DA6-A62A-46EDBD9BB32F}">
      <dgm:prSet custT="1"/>
      <dgm:spPr/>
      <dgm:t>
        <a:bodyPr/>
        <a:lstStyle/>
        <a:p>
          <a:r>
            <a:rPr lang="en-US" sz="1800" u="none" dirty="0"/>
            <a:t>1) Over the years, there have been fewer failures in launches as the number of launches increased, especially after 2013, as depicted in Figure 1.  </a:t>
          </a:r>
        </a:p>
      </dgm:t>
    </dgm:pt>
    <dgm:pt modelId="{74B04016-E74B-494F-9517-956E99DF9283}" type="parTrans" cxnId="{45385A58-A036-4DAF-9D87-1EBC4AE6DCE5}">
      <dgm:prSet/>
      <dgm:spPr/>
      <dgm:t>
        <a:bodyPr/>
        <a:lstStyle/>
        <a:p>
          <a:endParaRPr lang="en-US"/>
        </a:p>
      </dgm:t>
    </dgm:pt>
    <dgm:pt modelId="{B8A576F2-3B1C-4ECD-AB27-8ED5C64973F0}" type="sibTrans" cxnId="{45385A58-A036-4DAF-9D87-1EBC4AE6DCE5}">
      <dgm:prSet/>
      <dgm:spPr/>
      <dgm:t>
        <a:bodyPr/>
        <a:lstStyle/>
        <a:p>
          <a:endParaRPr lang="en-US"/>
        </a:p>
      </dgm:t>
    </dgm:pt>
    <dgm:pt modelId="{7553E34E-EB98-4671-8094-924AE5F059CE}">
      <dgm:prSet custT="1"/>
      <dgm:spPr/>
      <dgm:t>
        <a:bodyPr/>
        <a:lstStyle/>
        <a:p>
          <a:r>
            <a:rPr lang="en-US" sz="1300" b="0" i="0" dirty="0">
              <a:latin typeface="Abadi" panose="020B0604020104020204" pitchFamily="34" charset="0"/>
            </a:rPr>
            <a:t>From 2010 to 2013, there were no successful launches. However, from 2017 onwards, the line graph reveals a trend where SpaceX has consistently achieved a high success rate.</a:t>
          </a:r>
          <a:endParaRPr lang="en-US" sz="1300" u="none" dirty="0">
            <a:latin typeface="Abadi" panose="020B0604020104020204" pitchFamily="34" charset="0"/>
          </a:endParaRPr>
        </a:p>
      </dgm:t>
    </dgm:pt>
    <dgm:pt modelId="{E57174EA-3197-4EC2-8DC7-2725A2694DC0}" type="parTrans" cxnId="{5B7732DC-CEDB-4B0E-860B-7A6E54A34538}">
      <dgm:prSet/>
      <dgm:spPr/>
      <dgm:t>
        <a:bodyPr/>
        <a:lstStyle/>
        <a:p>
          <a:endParaRPr lang="en-US"/>
        </a:p>
      </dgm:t>
    </dgm:pt>
    <dgm:pt modelId="{F4218CF3-8857-4599-B5F5-91271372618A}" type="sibTrans" cxnId="{5B7732DC-CEDB-4B0E-860B-7A6E54A34538}">
      <dgm:prSet/>
      <dgm:spPr/>
      <dgm:t>
        <a:bodyPr/>
        <a:lstStyle/>
        <a:p>
          <a:endParaRPr lang="en-US"/>
        </a:p>
      </dgm:t>
    </dgm:pt>
    <dgm:pt modelId="{320C551F-107B-4CDE-A00E-7B41BA58BB7A}">
      <dgm:prSet custT="1"/>
      <dgm:spPr/>
      <dgm:t>
        <a:bodyPr/>
        <a:lstStyle/>
        <a:p>
          <a:r>
            <a:rPr lang="en-US" sz="1800" u="none" dirty="0"/>
            <a:t>2) The success of launches into different orbits shows the accuracy of rockets for each orbit, as illustrated in Figure 2.</a:t>
          </a:r>
        </a:p>
      </dgm:t>
    </dgm:pt>
    <dgm:pt modelId="{5DD281FA-532D-4982-A747-498C3D8C1FAD}" type="parTrans" cxnId="{59DBFB26-C1C0-45DC-AE22-50AC3DBAD12D}">
      <dgm:prSet/>
      <dgm:spPr/>
      <dgm:t>
        <a:bodyPr/>
        <a:lstStyle/>
        <a:p>
          <a:endParaRPr lang="en-US"/>
        </a:p>
      </dgm:t>
    </dgm:pt>
    <dgm:pt modelId="{E507E883-FB5A-49E6-88F1-E35CBCD0CA88}" type="sibTrans" cxnId="{59DBFB26-C1C0-45DC-AE22-50AC3DBAD12D}">
      <dgm:prSet/>
      <dgm:spPr/>
      <dgm:t>
        <a:bodyPr/>
        <a:lstStyle/>
        <a:p>
          <a:endParaRPr lang="en-US"/>
        </a:p>
      </dgm:t>
    </dgm:pt>
    <dgm:pt modelId="{A8C6740D-FCA6-4503-B8DA-85E62272B80A}">
      <dgm:prSet custT="1"/>
      <dgm:spPr/>
      <dgm:t>
        <a:bodyPr/>
        <a:lstStyle/>
        <a:p>
          <a:r>
            <a:rPr lang="en-US" sz="1400" b="0" i="0" dirty="0">
              <a:latin typeface="Abadi" panose="020B0604020104020204" pitchFamily="34" charset="0"/>
            </a:rPr>
            <a:t>The data illustrates that orbits such as ES-L1, GEO, HEO, and SSO all boast a perfect 100% accuracy for their rocket missions. This is because only one rocket has been sent to those orbit levels, except for SSO, as depicted in Figure 3. On the other hand, lower accuracy in orbits like VELO is expected, given its status as a low Orbit Level and the need for a higher payload due to gravity, as shown in Figure 4 (on next slide).</a:t>
          </a:r>
          <a:endParaRPr lang="en-US" sz="1400" u="none" dirty="0">
            <a:latin typeface="Abadi" panose="020B0604020104020204" pitchFamily="34" charset="0"/>
          </a:endParaRPr>
        </a:p>
      </dgm:t>
    </dgm:pt>
    <dgm:pt modelId="{0945C241-27CF-4591-9AE9-A28E30E97AD2}" type="parTrans" cxnId="{781AA188-7041-4298-B6BC-B5C63322A74B}">
      <dgm:prSet/>
      <dgm:spPr/>
      <dgm:t>
        <a:bodyPr/>
        <a:lstStyle/>
        <a:p>
          <a:endParaRPr lang="en-US"/>
        </a:p>
      </dgm:t>
    </dgm:pt>
    <dgm:pt modelId="{62F6D3E3-EE34-4DC6-9E0B-7C341413887B}" type="sibTrans" cxnId="{781AA188-7041-4298-B6BC-B5C63322A74B}">
      <dgm:prSet/>
      <dgm:spPr/>
      <dgm:t>
        <a:bodyPr/>
        <a:lstStyle/>
        <a:p>
          <a:endParaRPr lang="en-US"/>
        </a:p>
      </dgm:t>
    </dgm:pt>
    <dgm:pt modelId="{3C08FF17-C172-4524-94F2-114975E18852}">
      <dgm:prSet custT="1"/>
      <dgm:spPr/>
      <dgm:t>
        <a:bodyPr/>
        <a:lstStyle/>
        <a:p>
          <a:r>
            <a:rPr lang="en-US" sz="1300" b="0" i="0" dirty="0">
              <a:latin typeface="Abadi" panose="020B0604020104020204" pitchFamily="34" charset="0"/>
            </a:rPr>
            <a:t>Occasionally, there are slight dips or increases, suggesting that they have reached the maximum limit of their accuracy in flights.</a:t>
          </a:r>
          <a:endParaRPr lang="en-US" sz="1300" u="none" dirty="0">
            <a:latin typeface="Abadi" panose="020B0604020104020204" pitchFamily="34" charset="0"/>
          </a:endParaRPr>
        </a:p>
      </dgm:t>
    </dgm:pt>
    <dgm:pt modelId="{FB4ABFEE-50F5-4656-B167-C67D11BB8098}" type="parTrans" cxnId="{9884AC7B-3D07-4AF9-AE3F-789D6953B398}">
      <dgm:prSet/>
      <dgm:spPr/>
      <dgm:t>
        <a:bodyPr/>
        <a:lstStyle/>
        <a:p>
          <a:endParaRPr lang="en-US"/>
        </a:p>
      </dgm:t>
    </dgm:pt>
    <dgm:pt modelId="{1407AFE3-8C37-4C4B-9DD1-CD87EC224C97}" type="sibTrans" cxnId="{9884AC7B-3D07-4AF9-AE3F-789D6953B398}">
      <dgm:prSet/>
      <dgm:spPr/>
      <dgm:t>
        <a:bodyPr/>
        <a:lstStyle/>
        <a:p>
          <a:endParaRPr lang="en-US"/>
        </a:p>
      </dgm:t>
    </dgm:pt>
    <dgm:pt modelId="{0668D8ED-CE23-4561-BC09-F26957C43FF2}" type="pres">
      <dgm:prSet presAssocID="{EBC54F99-37FB-4EE5-9A16-F7F0E2EF29CA}" presName="linear" presStyleCnt="0">
        <dgm:presLayoutVars>
          <dgm:animLvl val="lvl"/>
          <dgm:resizeHandles val="exact"/>
        </dgm:presLayoutVars>
      </dgm:prSet>
      <dgm:spPr/>
    </dgm:pt>
    <dgm:pt modelId="{9ECC2DB5-2AE1-4462-9655-AA8559DEB8CC}" type="pres">
      <dgm:prSet presAssocID="{AE09EE84-9F92-4DA6-A62A-46EDBD9BB32F}" presName="parentText" presStyleLbl="node1" presStyleIdx="0" presStyleCnt="2" custScaleY="89043" custLinFactNeighborX="919" custLinFactNeighborY="-40340">
        <dgm:presLayoutVars>
          <dgm:chMax val="0"/>
          <dgm:bulletEnabled val="1"/>
        </dgm:presLayoutVars>
      </dgm:prSet>
      <dgm:spPr/>
    </dgm:pt>
    <dgm:pt modelId="{46D78F92-7518-480A-83A2-88D85B95975B}" type="pres">
      <dgm:prSet presAssocID="{AE09EE84-9F92-4DA6-A62A-46EDBD9BB32F}" presName="childText" presStyleLbl="revTx" presStyleIdx="0" presStyleCnt="2" custScaleY="119423" custLinFactNeighborX="271" custLinFactNeighborY="-6954">
        <dgm:presLayoutVars>
          <dgm:bulletEnabled val="1"/>
        </dgm:presLayoutVars>
      </dgm:prSet>
      <dgm:spPr/>
    </dgm:pt>
    <dgm:pt modelId="{86A2D885-082C-4C97-B3D5-43BC315E155D}" type="pres">
      <dgm:prSet presAssocID="{320C551F-107B-4CDE-A00E-7B41BA58BB7A}" presName="parentText" presStyleLbl="node1" presStyleIdx="1" presStyleCnt="2" custScaleY="70951" custLinFactNeighborX="271" custLinFactNeighborY="5607">
        <dgm:presLayoutVars>
          <dgm:chMax val="0"/>
          <dgm:bulletEnabled val="1"/>
        </dgm:presLayoutVars>
      </dgm:prSet>
      <dgm:spPr/>
    </dgm:pt>
    <dgm:pt modelId="{80D0C6D4-897D-4F38-984C-EB940042311E}" type="pres">
      <dgm:prSet presAssocID="{320C551F-107B-4CDE-A00E-7B41BA58BB7A}" presName="childText" presStyleLbl="revTx" presStyleIdx="1" presStyleCnt="2" custScaleY="99783" custLinFactNeighborX="1031" custLinFactNeighborY="40442">
        <dgm:presLayoutVars>
          <dgm:bulletEnabled val="1"/>
        </dgm:presLayoutVars>
      </dgm:prSet>
      <dgm:spPr/>
    </dgm:pt>
  </dgm:ptLst>
  <dgm:cxnLst>
    <dgm:cxn modelId="{3476301A-A213-4477-90F0-05E72FC63B03}" type="presOf" srcId="{EBC54F99-37FB-4EE5-9A16-F7F0E2EF29CA}" destId="{0668D8ED-CE23-4561-BC09-F26957C43FF2}" srcOrd="0" destOrd="0" presId="urn:microsoft.com/office/officeart/2005/8/layout/vList2"/>
    <dgm:cxn modelId="{59DBFB26-C1C0-45DC-AE22-50AC3DBAD12D}" srcId="{EBC54F99-37FB-4EE5-9A16-F7F0E2EF29CA}" destId="{320C551F-107B-4CDE-A00E-7B41BA58BB7A}" srcOrd="1" destOrd="0" parTransId="{5DD281FA-532D-4982-A747-498C3D8C1FAD}" sibTransId="{E507E883-FB5A-49E6-88F1-E35CBCD0CA88}"/>
    <dgm:cxn modelId="{F274CC48-FE17-4D69-A171-39AF21CE169F}" type="presOf" srcId="{320C551F-107B-4CDE-A00E-7B41BA58BB7A}" destId="{86A2D885-082C-4C97-B3D5-43BC315E155D}" srcOrd="0" destOrd="0" presId="urn:microsoft.com/office/officeart/2005/8/layout/vList2"/>
    <dgm:cxn modelId="{45385A58-A036-4DAF-9D87-1EBC4AE6DCE5}" srcId="{EBC54F99-37FB-4EE5-9A16-F7F0E2EF29CA}" destId="{AE09EE84-9F92-4DA6-A62A-46EDBD9BB32F}" srcOrd="0" destOrd="0" parTransId="{74B04016-E74B-494F-9517-956E99DF9283}" sibTransId="{B8A576F2-3B1C-4ECD-AB27-8ED5C64973F0}"/>
    <dgm:cxn modelId="{BD9D8B59-E525-4042-8CCE-DB8B6BEB29F0}" type="presOf" srcId="{3C08FF17-C172-4524-94F2-114975E18852}" destId="{46D78F92-7518-480A-83A2-88D85B95975B}" srcOrd="0" destOrd="1" presId="urn:microsoft.com/office/officeart/2005/8/layout/vList2"/>
    <dgm:cxn modelId="{9884AC7B-3D07-4AF9-AE3F-789D6953B398}" srcId="{AE09EE84-9F92-4DA6-A62A-46EDBD9BB32F}" destId="{3C08FF17-C172-4524-94F2-114975E18852}" srcOrd="1" destOrd="0" parTransId="{FB4ABFEE-50F5-4656-B167-C67D11BB8098}" sibTransId="{1407AFE3-8C37-4C4B-9DD1-CD87EC224C97}"/>
    <dgm:cxn modelId="{3A159281-012C-4A83-8B3C-0C199F26110E}" type="presOf" srcId="{7553E34E-EB98-4671-8094-924AE5F059CE}" destId="{46D78F92-7518-480A-83A2-88D85B95975B}" srcOrd="0" destOrd="0" presId="urn:microsoft.com/office/officeart/2005/8/layout/vList2"/>
    <dgm:cxn modelId="{781AA188-7041-4298-B6BC-B5C63322A74B}" srcId="{320C551F-107B-4CDE-A00E-7B41BA58BB7A}" destId="{A8C6740D-FCA6-4503-B8DA-85E62272B80A}" srcOrd="0" destOrd="0" parTransId="{0945C241-27CF-4591-9AE9-A28E30E97AD2}" sibTransId="{62F6D3E3-EE34-4DC6-9E0B-7C341413887B}"/>
    <dgm:cxn modelId="{1EC994AB-2866-4557-A554-408CA6736B5A}" type="presOf" srcId="{AE09EE84-9F92-4DA6-A62A-46EDBD9BB32F}" destId="{9ECC2DB5-2AE1-4462-9655-AA8559DEB8CC}" srcOrd="0" destOrd="0" presId="urn:microsoft.com/office/officeart/2005/8/layout/vList2"/>
    <dgm:cxn modelId="{00AF4FC3-0C12-4298-9A2D-4F315A654F68}" type="presOf" srcId="{A8C6740D-FCA6-4503-B8DA-85E62272B80A}" destId="{80D0C6D4-897D-4F38-984C-EB940042311E}" srcOrd="0" destOrd="0" presId="urn:microsoft.com/office/officeart/2005/8/layout/vList2"/>
    <dgm:cxn modelId="{5B7732DC-CEDB-4B0E-860B-7A6E54A34538}" srcId="{AE09EE84-9F92-4DA6-A62A-46EDBD9BB32F}" destId="{7553E34E-EB98-4671-8094-924AE5F059CE}" srcOrd="0" destOrd="0" parTransId="{E57174EA-3197-4EC2-8DC7-2725A2694DC0}" sibTransId="{F4218CF3-8857-4599-B5F5-91271372618A}"/>
    <dgm:cxn modelId="{F5FF3053-7271-404D-B204-801562DE21E3}" type="presParOf" srcId="{0668D8ED-CE23-4561-BC09-F26957C43FF2}" destId="{9ECC2DB5-2AE1-4462-9655-AA8559DEB8CC}" srcOrd="0" destOrd="0" presId="urn:microsoft.com/office/officeart/2005/8/layout/vList2"/>
    <dgm:cxn modelId="{1F1EB9BF-3E9C-463B-A9B0-7B85959406E8}" type="presParOf" srcId="{0668D8ED-CE23-4561-BC09-F26957C43FF2}" destId="{46D78F92-7518-480A-83A2-88D85B95975B}" srcOrd="1" destOrd="0" presId="urn:microsoft.com/office/officeart/2005/8/layout/vList2"/>
    <dgm:cxn modelId="{7CA1A03E-D03C-4BE6-8048-1902D0491F3F}" type="presParOf" srcId="{0668D8ED-CE23-4561-BC09-F26957C43FF2}" destId="{86A2D885-082C-4C97-B3D5-43BC315E155D}" srcOrd="2" destOrd="0" presId="urn:microsoft.com/office/officeart/2005/8/layout/vList2"/>
    <dgm:cxn modelId="{CB36EE27-1D0A-4BCA-B389-E94F2FE031AD}" type="presParOf" srcId="{0668D8ED-CE23-4561-BC09-F26957C43FF2}" destId="{80D0C6D4-897D-4F38-984C-EB940042311E}" srcOrd="3"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C54F99-37FB-4EE5-9A16-F7F0E2EF29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80CBB2F-8081-4792-8EC1-844E516FAD30}">
      <dgm:prSet custT="1"/>
      <dgm:spPr/>
      <dgm:t>
        <a:bodyPr/>
        <a:lstStyle/>
        <a:p>
          <a:r>
            <a:rPr lang="en-US" sz="2000" u="none" dirty="0"/>
            <a:t>3) Most rockets are designed for higher orbit missions, resulting in lower payload mass requirements.</a:t>
          </a:r>
        </a:p>
      </dgm:t>
    </dgm:pt>
    <dgm:pt modelId="{AEEB5CCF-0BE8-4FD2-9807-8D3D1621C257}" type="parTrans" cxnId="{EDB28C1B-8B82-4077-9B65-BF3572FA612D}">
      <dgm:prSet/>
      <dgm:spPr/>
      <dgm:t>
        <a:bodyPr/>
        <a:lstStyle/>
        <a:p>
          <a:endParaRPr lang="en-US"/>
        </a:p>
      </dgm:t>
    </dgm:pt>
    <dgm:pt modelId="{C25EA1A4-C759-404D-800E-EA6F3FCE988F}" type="sibTrans" cxnId="{EDB28C1B-8B82-4077-9B65-BF3572FA612D}">
      <dgm:prSet/>
      <dgm:spPr/>
      <dgm:t>
        <a:bodyPr/>
        <a:lstStyle/>
        <a:p>
          <a:endParaRPr lang="en-US"/>
        </a:p>
      </dgm:t>
    </dgm:pt>
    <dgm:pt modelId="{0668D8ED-CE23-4561-BC09-F26957C43FF2}" type="pres">
      <dgm:prSet presAssocID="{EBC54F99-37FB-4EE5-9A16-F7F0E2EF29CA}" presName="linear" presStyleCnt="0">
        <dgm:presLayoutVars>
          <dgm:animLvl val="lvl"/>
          <dgm:resizeHandles val="exact"/>
        </dgm:presLayoutVars>
      </dgm:prSet>
      <dgm:spPr/>
    </dgm:pt>
    <dgm:pt modelId="{72BC5F4B-D6B0-4634-87F8-230EF9E2CB8A}" type="pres">
      <dgm:prSet presAssocID="{780CBB2F-8081-4792-8EC1-844E516FAD30}" presName="parentText" presStyleLbl="node1" presStyleIdx="0" presStyleCnt="1" custLinFactY="-13265" custLinFactNeighborX="380" custLinFactNeighborY="-100000">
        <dgm:presLayoutVars>
          <dgm:chMax val="0"/>
          <dgm:bulletEnabled val="1"/>
        </dgm:presLayoutVars>
      </dgm:prSet>
      <dgm:spPr/>
    </dgm:pt>
  </dgm:ptLst>
  <dgm:cxnLst>
    <dgm:cxn modelId="{3476301A-A213-4477-90F0-05E72FC63B03}" type="presOf" srcId="{EBC54F99-37FB-4EE5-9A16-F7F0E2EF29CA}" destId="{0668D8ED-CE23-4561-BC09-F26957C43FF2}" srcOrd="0" destOrd="0" presId="urn:microsoft.com/office/officeart/2005/8/layout/vList2"/>
    <dgm:cxn modelId="{EDB28C1B-8B82-4077-9B65-BF3572FA612D}" srcId="{EBC54F99-37FB-4EE5-9A16-F7F0E2EF29CA}" destId="{780CBB2F-8081-4792-8EC1-844E516FAD30}" srcOrd="0" destOrd="0" parTransId="{AEEB5CCF-0BE8-4FD2-9807-8D3D1621C257}" sibTransId="{C25EA1A4-C759-404D-800E-EA6F3FCE988F}"/>
    <dgm:cxn modelId="{E43D8D2F-BEF8-4BE1-9651-9A1FE41C9018}" type="presOf" srcId="{780CBB2F-8081-4792-8EC1-844E516FAD30}" destId="{72BC5F4B-D6B0-4634-87F8-230EF9E2CB8A}" srcOrd="0" destOrd="0" presId="urn:microsoft.com/office/officeart/2005/8/layout/vList2"/>
    <dgm:cxn modelId="{7286B3BA-E864-45BB-BC72-B657E19F7F90}" type="presParOf" srcId="{0668D8ED-CE23-4561-BC09-F26957C43FF2}" destId="{72BC5F4B-D6B0-4634-87F8-230EF9E2CB8A}"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C54F99-37FB-4EE5-9A16-F7F0E2EF29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E09EE84-9F92-4DA6-A62A-46EDBD9BB32F}">
      <dgm:prSet custT="1"/>
      <dgm:spPr/>
      <dgm:t>
        <a:bodyPr/>
        <a:lstStyle/>
        <a:p>
          <a:r>
            <a:rPr lang="en-US" sz="1800" u="none" dirty="0"/>
            <a:t>4) Among the four main launch sites, the one in California has the highest success rate for launches, as depicted in Figure 6. </a:t>
          </a:r>
        </a:p>
      </dgm:t>
    </dgm:pt>
    <dgm:pt modelId="{74B04016-E74B-494F-9517-956E99DF9283}" type="parTrans" cxnId="{45385A58-A036-4DAF-9D87-1EBC4AE6DCE5}">
      <dgm:prSet/>
      <dgm:spPr/>
      <dgm:t>
        <a:bodyPr/>
        <a:lstStyle/>
        <a:p>
          <a:endParaRPr lang="en-US"/>
        </a:p>
      </dgm:t>
    </dgm:pt>
    <dgm:pt modelId="{B8A576F2-3B1C-4ECD-AB27-8ED5C64973F0}" type="sibTrans" cxnId="{45385A58-A036-4DAF-9D87-1EBC4AE6DCE5}">
      <dgm:prSet/>
      <dgm:spPr/>
      <dgm:t>
        <a:bodyPr/>
        <a:lstStyle/>
        <a:p>
          <a:endParaRPr lang="en-US"/>
        </a:p>
      </dgm:t>
    </dgm:pt>
    <dgm:pt modelId="{7553E34E-EB98-4671-8094-924AE5F059CE}">
      <dgm:prSet custT="1"/>
      <dgm:spPr/>
      <dgm:t>
        <a:bodyPr/>
        <a:lstStyle/>
        <a:p>
          <a:r>
            <a:rPr lang="en-US" sz="1600" b="0" i="0" dirty="0"/>
            <a:t>The ratio of successful to failed launches at the KSC LC39A CA launch site is 76.9% to 23.1%.</a:t>
          </a:r>
          <a:endParaRPr lang="en-US" sz="1600" u="none" dirty="0"/>
        </a:p>
      </dgm:t>
    </dgm:pt>
    <dgm:pt modelId="{E57174EA-3197-4EC2-8DC7-2725A2694DC0}" type="parTrans" cxnId="{5B7732DC-CEDB-4B0E-860B-7A6E54A34538}">
      <dgm:prSet/>
      <dgm:spPr/>
      <dgm:t>
        <a:bodyPr/>
        <a:lstStyle/>
        <a:p>
          <a:endParaRPr lang="en-US"/>
        </a:p>
      </dgm:t>
    </dgm:pt>
    <dgm:pt modelId="{F4218CF3-8857-4599-B5F5-91271372618A}" type="sibTrans" cxnId="{5B7732DC-CEDB-4B0E-860B-7A6E54A34538}">
      <dgm:prSet/>
      <dgm:spPr/>
      <dgm:t>
        <a:bodyPr/>
        <a:lstStyle/>
        <a:p>
          <a:endParaRPr lang="en-US"/>
        </a:p>
      </dgm:t>
    </dgm:pt>
    <dgm:pt modelId="{320C551F-107B-4CDE-A00E-7B41BA58BB7A}">
      <dgm:prSet custT="1"/>
      <dgm:spPr/>
      <dgm:t>
        <a:bodyPr/>
        <a:lstStyle/>
        <a:p>
          <a:r>
            <a:rPr lang="en-US" sz="1800" u="none" dirty="0"/>
            <a:t>5) The best classification algorithm for this dataset is Decision Tree. </a:t>
          </a:r>
        </a:p>
      </dgm:t>
    </dgm:pt>
    <dgm:pt modelId="{5DD281FA-532D-4982-A747-498C3D8C1FAD}" type="parTrans" cxnId="{59DBFB26-C1C0-45DC-AE22-50AC3DBAD12D}">
      <dgm:prSet/>
      <dgm:spPr/>
      <dgm:t>
        <a:bodyPr/>
        <a:lstStyle/>
        <a:p>
          <a:endParaRPr lang="en-US"/>
        </a:p>
      </dgm:t>
    </dgm:pt>
    <dgm:pt modelId="{E507E883-FB5A-49E6-88F1-E35CBCD0CA88}" type="sibTrans" cxnId="{59DBFB26-C1C0-45DC-AE22-50AC3DBAD12D}">
      <dgm:prSet/>
      <dgm:spPr/>
      <dgm:t>
        <a:bodyPr/>
        <a:lstStyle/>
        <a:p>
          <a:endParaRPr lang="en-US"/>
        </a:p>
      </dgm:t>
    </dgm:pt>
    <dgm:pt modelId="{A8C6740D-FCA6-4503-B8DA-85E62272B80A}">
      <dgm:prSet custT="1"/>
      <dgm:spPr/>
      <dgm:t>
        <a:bodyPr/>
        <a:lstStyle/>
        <a:p>
          <a:r>
            <a:rPr lang="en-US" sz="1600" b="0" i="0" dirty="0"/>
            <a:t>Figure 7 displays the confusion matrix of the best classification algorithm for determining if a launch will be successful or not.</a:t>
          </a:r>
          <a:endParaRPr lang="en-US" sz="1600" u="none" dirty="0"/>
        </a:p>
      </dgm:t>
    </dgm:pt>
    <dgm:pt modelId="{0945C241-27CF-4591-9AE9-A28E30E97AD2}" type="parTrans" cxnId="{781AA188-7041-4298-B6BC-B5C63322A74B}">
      <dgm:prSet/>
      <dgm:spPr/>
      <dgm:t>
        <a:bodyPr/>
        <a:lstStyle/>
        <a:p>
          <a:endParaRPr lang="en-US"/>
        </a:p>
      </dgm:t>
    </dgm:pt>
    <dgm:pt modelId="{62F6D3E3-EE34-4DC6-9E0B-7C341413887B}" type="sibTrans" cxnId="{781AA188-7041-4298-B6BC-B5C63322A74B}">
      <dgm:prSet/>
      <dgm:spPr/>
      <dgm:t>
        <a:bodyPr/>
        <a:lstStyle/>
        <a:p>
          <a:endParaRPr lang="en-US"/>
        </a:p>
      </dgm:t>
    </dgm:pt>
    <dgm:pt modelId="{0668D8ED-CE23-4561-BC09-F26957C43FF2}" type="pres">
      <dgm:prSet presAssocID="{EBC54F99-37FB-4EE5-9A16-F7F0E2EF29CA}" presName="linear" presStyleCnt="0">
        <dgm:presLayoutVars>
          <dgm:animLvl val="lvl"/>
          <dgm:resizeHandles val="exact"/>
        </dgm:presLayoutVars>
      </dgm:prSet>
      <dgm:spPr/>
    </dgm:pt>
    <dgm:pt modelId="{9ECC2DB5-2AE1-4462-9655-AA8559DEB8CC}" type="pres">
      <dgm:prSet presAssocID="{AE09EE84-9F92-4DA6-A62A-46EDBD9BB32F}" presName="parentText" presStyleLbl="node1" presStyleIdx="0" presStyleCnt="2" custScaleY="89043" custLinFactNeighborX="919" custLinFactNeighborY="-40340">
        <dgm:presLayoutVars>
          <dgm:chMax val="0"/>
          <dgm:bulletEnabled val="1"/>
        </dgm:presLayoutVars>
      </dgm:prSet>
      <dgm:spPr/>
    </dgm:pt>
    <dgm:pt modelId="{46D78F92-7518-480A-83A2-88D85B95975B}" type="pres">
      <dgm:prSet presAssocID="{AE09EE84-9F92-4DA6-A62A-46EDBD9BB32F}" presName="childText" presStyleLbl="revTx" presStyleIdx="0" presStyleCnt="2" custScaleY="89399" custLinFactNeighborX="340" custLinFactNeighborY="-16931">
        <dgm:presLayoutVars>
          <dgm:bulletEnabled val="1"/>
        </dgm:presLayoutVars>
      </dgm:prSet>
      <dgm:spPr/>
    </dgm:pt>
    <dgm:pt modelId="{86A2D885-082C-4C97-B3D5-43BC315E155D}" type="pres">
      <dgm:prSet presAssocID="{320C551F-107B-4CDE-A00E-7B41BA58BB7A}" presName="parentText" presStyleLbl="node1" presStyleIdx="1" presStyleCnt="2" custScaleY="70951" custLinFactNeighborX="271" custLinFactNeighborY="9665">
        <dgm:presLayoutVars>
          <dgm:chMax val="0"/>
          <dgm:bulletEnabled val="1"/>
        </dgm:presLayoutVars>
      </dgm:prSet>
      <dgm:spPr/>
    </dgm:pt>
    <dgm:pt modelId="{80D0C6D4-897D-4F38-984C-EB940042311E}" type="pres">
      <dgm:prSet presAssocID="{320C551F-107B-4CDE-A00E-7B41BA58BB7A}" presName="childText" presStyleLbl="revTx" presStyleIdx="1" presStyleCnt="2" custScaleY="115176" custLinFactNeighborY="24203">
        <dgm:presLayoutVars>
          <dgm:bulletEnabled val="1"/>
        </dgm:presLayoutVars>
      </dgm:prSet>
      <dgm:spPr/>
    </dgm:pt>
  </dgm:ptLst>
  <dgm:cxnLst>
    <dgm:cxn modelId="{3476301A-A213-4477-90F0-05E72FC63B03}" type="presOf" srcId="{EBC54F99-37FB-4EE5-9A16-F7F0E2EF29CA}" destId="{0668D8ED-CE23-4561-BC09-F26957C43FF2}" srcOrd="0" destOrd="0" presId="urn:microsoft.com/office/officeart/2005/8/layout/vList2"/>
    <dgm:cxn modelId="{59DBFB26-C1C0-45DC-AE22-50AC3DBAD12D}" srcId="{EBC54F99-37FB-4EE5-9A16-F7F0E2EF29CA}" destId="{320C551F-107B-4CDE-A00E-7B41BA58BB7A}" srcOrd="1" destOrd="0" parTransId="{5DD281FA-532D-4982-A747-498C3D8C1FAD}" sibTransId="{E507E883-FB5A-49E6-88F1-E35CBCD0CA88}"/>
    <dgm:cxn modelId="{F274CC48-FE17-4D69-A171-39AF21CE169F}" type="presOf" srcId="{320C551F-107B-4CDE-A00E-7B41BA58BB7A}" destId="{86A2D885-082C-4C97-B3D5-43BC315E155D}" srcOrd="0" destOrd="0" presId="urn:microsoft.com/office/officeart/2005/8/layout/vList2"/>
    <dgm:cxn modelId="{45385A58-A036-4DAF-9D87-1EBC4AE6DCE5}" srcId="{EBC54F99-37FB-4EE5-9A16-F7F0E2EF29CA}" destId="{AE09EE84-9F92-4DA6-A62A-46EDBD9BB32F}" srcOrd="0" destOrd="0" parTransId="{74B04016-E74B-494F-9517-956E99DF9283}" sibTransId="{B8A576F2-3B1C-4ECD-AB27-8ED5C64973F0}"/>
    <dgm:cxn modelId="{3A159281-012C-4A83-8B3C-0C199F26110E}" type="presOf" srcId="{7553E34E-EB98-4671-8094-924AE5F059CE}" destId="{46D78F92-7518-480A-83A2-88D85B95975B}" srcOrd="0" destOrd="0" presId="urn:microsoft.com/office/officeart/2005/8/layout/vList2"/>
    <dgm:cxn modelId="{781AA188-7041-4298-B6BC-B5C63322A74B}" srcId="{320C551F-107B-4CDE-A00E-7B41BA58BB7A}" destId="{A8C6740D-FCA6-4503-B8DA-85E62272B80A}" srcOrd="0" destOrd="0" parTransId="{0945C241-27CF-4591-9AE9-A28E30E97AD2}" sibTransId="{62F6D3E3-EE34-4DC6-9E0B-7C341413887B}"/>
    <dgm:cxn modelId="{1EC994AB-2866-4557-A554-408CA6736B5A}" type="presOf" srcId="{AE09EE84-9F92-4DA6-A62A-46EDBD9BB32F}" destId="{9ECC2DB5-2AE1-4462-9655-AA8559DEB8CC}" srcOrd="0" destOrd="0" presId="urn:microsoft.com/office/officeart/2005/8/layout/vList2"/>
    <dgm:cxn modelId="{00AF4FC3-0C12-4298-9A2D-4F315A654F68}" type="presOf" srcId="{A8C6740D-FCA6-4503-B8DA-85E62272B80A}" destId="{80D0C6D4-897D-4F38-984C-EB940042311E}" srcOrd="0" destOrd="0" presId="urn:microsoft.com/office/officeart/2005/8/layout/vList2"/>
    <dgm:cxn modelId="{5B7732DC-CEDB-4B0E-860B-7A6E54A34538}" srcId="{AE09EE84-9F92-4DA6-A62A-46EDBD9BB32F}" destId="{7553E34E-EB98-4671-8094-924AE5F059CE}" srcOrd="0" destOrd="0" parTransId="{E57174EA-3197-4EC2-8DC7-2725A2694DC0}" sibTransId="{F4218CF3-8857-4599-B5F5-91271372618A}"/>
    <dgm:cxn modelId="{F5FF3053-7271-404D-B204-801562DE21E3}" type="presParOf" srcId="{0668D8ED-CE23-4561-BC09-F26957C43FF2}" destId="{9ECC2DB5-2AE1-4462-9655-AA8559DEB8CC}" srcOrd="0" destOrd="0" presId="urn:microsoft.com/office/officeart/2005/8/layout/vList2"/>
    <dgm:cxn modelId="{1F1EB9BF-3E9C-463B-A9B0-7B85959406E8}" type="presParOf" srcId="{0668D8ED-CE23-4561-BC09-F26957C43FF2}" destId="{46D78F92-7518-480A-83A2-88D85B95975B}" srcOrd="1" destOrd="0" presId="urn:microsoft.com/office/officeart/2005/8/layout/vList2"/>
    <dgm:cxn modelId="{7CA1A03E-D03C-4BE6-8048-1902D0491F3F}" type="presParOf" srcId="{0668D8ED-CE23-4561-BC09-F26957C43FF2}" destId="{86A2D885-082C-4C97-B3D5-43BC315E155D}" srcOrd="2" destOrd="0" presId="urn:microsoft.com/office/officeart/2005/8/layout/vList2"/>
    <dgm:cxn modelId="{CB36EE27-1D0A-4BCA-B389-E94F2FE031AD}" type="presParOf" srcId="{0668D8ED-CE23-4561-BC09-F26957C43FF2}" destId="{80D0C6D4-897D-4F38-984C-EB940042311E}" srcOrd="3"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9863B-B2FD-4CFF-8DC9-8DD326711DE6}">
      <dsp:nvSpPr>
        <dsp:cNvPr id="0" name=""/>
        <dsp:cNvSpPr/>
      </dsp:nvSpPr>
      <dsp:spPr>
        <a:xfrm>
          <a:off x="484555" y="688145"/>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16DBA-B6B5-43A8-9D2D-03ADDDCCCDED}">
      <dsp:nvSpPr>
        <dsp:cNvPr id="0" name=""/>
        <dsp:cNvSpPr/>
      </dsp:nvSpPr>
      <dsp:spPr>
        <a:xfrm>
          <a:off x="718555" y="922146"/>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4BC79CE-E3C3-4FD0-89D7-539FD1A14241}">
      <dsp:nvSpPr>
        <dsp:cNvPr id="0" name=""/>
        <dsp:cNvSpPr/>
      </dsp:nvSpPr>
      <dsp:spPr>
        <a:xfrm>
          <a:off x="133555"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tx1"/>
              </a:solidFill>
            </a:rPr>
            <a:t>Executive Summary</a:t>
          </a:r>
        </a:p>
      </dsp:txBody>
      <dsp:txXfrm>
        <a:off x="133555" y="2128146"/>
        <a:ext cx="1800000" cy="720000"/>
      </dsp:txXfrm>
    </dsp:sp>
    <dsp:sp modelId="{9D9F9B9A-D770-4D56-88AA-C4426202513F}">
      <dsp:nvSpPr>
        <dsp:cNvPr id="0" name=""/>
        <dsp:cNvSpPr/>
      </dsp:nvSpPr>
      <dsp:spPr>
        <a:xfrm>
          <a:off x="2599555" y="688145"/>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2C495-B748-4D3B-9FE9-524F354ACB57}">
      <dsp:nvSpPr>
        <dsp:cNvPr id="0" name=""/>
        <dsp:cNvSpPr/>
      </dsp:nvSpPr>
      <dsp:spPr>
        <a:xfrm>
          <a:off x="2833555" y="922146"/>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DF8E64-804C-418B-8BCD-5AB0630FF654}">
      <dsp:nvSpPr>
        <dsp:cNvPr id="0" name=""/>
        <dsp:cNvSpPr/>
      </dsp:nvSpPr>
      <dsp:spPr>
        <a:xfrm>
          <a:off x="2248555"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Introduction</a:t>
          </a:r>
        </a:p>
      </dsp:txBody>
      <dsp:txXfrm>
        <a:off x="2248555" y="2128146"/>
        <a:ext cx="1800000" cy="720000"/>
      </dsp:txXfrm>
    </dsp:sp>
    <dsp:sp modelId="{BA972E52-650C-47F9-8C94-4FF221C395EB}">
      <dsp:nvSpPr>
        <dsp:cNvPr id="0" name=""/>
        <dsp:cNvSpPr/>
      </dsp:nvSpPr>
      <dsp:spPr>
        <a:xfrm>
          <a:off x="4714556" y="688145"/>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C806CA-F678-4456-BFBA-D11ACD01B5DA}">
      <dsp:nvSpPr>
        <dsp:cNvPr id="0" name=""/>
        <dsp:cNvSpPr/>
      </dsp:nvSpPr>
      <dsp:spPr>
        <a:xfrm>
          <a:off x="4948556" y="922146"/>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5BDB37-7B5E-439A-AFFA-6785B1273B4F}">
      <dsp:nvSpPr>
        <dsp:cNvPr id="0" name=""/>
        <dsp:cNvSpPr/>
      </dsp:nvSpPr>
      <dsp:spPr>
        <a:xfrm>
          <a:off x="4363556"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Methodology</a:t>
          </a:r>
        </a:p>
      </dsp:txBody>
      <dsp:txXfrm>
        <a:off x="4363556" y="2128146"/>
        <a:ext cx="1800000" cy="720000"/>
      </dsp:txXfrm>
    </dsp:sp>
    <dsp:sp modelId="{632C2C31-A955-40FD-8047-425585A30E94}">
      <dsp:nvSpPr>
        <dsp:cNvPr id="0" name=""/>
        <dsp:cNvSpPr/>
      </dsp:nvSpPr>
      <dsp:spPr>
        <a:xfrm>
          <a:off x="6829556" y="688145"/>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293F82-2BD3-4CE9-B44A-D125CE9E5BD1}">
      <dsp:nvSpPr>
        <dsp:cNvPr id="0" name=""/>
        <dsp:cNvSpPr/>
      </dsp:nvSpPr>
      <dsp:spPr>
        <a:xfrm>
          <a:off x="7063556" y="922146"/>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C0DA4F3-002D-4D85-BD04-F9B8B62011C2}">
      <dsp:nvSpPr>
        <dsp:cNvPr id="0" name=""/>
        <dsp:cNvSpPr/>
      </dsp:nvSpPr>
      <dsp:spPr>
        <a:xfrm>
          <a:off x="6478556"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Results</a:t>
          </a:r>
        </a:p>
      </dsp:txBody>
      <dsp:txXfrm>
        <a:off x="6478556" y="2128146"/>
        <a:ext cx="1800000" cy="720000"/>
      </dsp:txXfrm>
    </dsp:sp>
    <dsp:sp modelId="{1E0C83F9-0F62-49EA-8E09-7F3F6A522E8B}">
      <dsp:nvSpPr>
        <dsp:cNvPr id="0" name=""/>
        <dsp:cNvSpPr/>
      </dsp:nvSpPr>
      <dsp:spPr>
        <a:xfrm>
          <a:off x="8944556" y="688145"/>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11C20-2DD9-4BD1-B66A-BD40BFC7C14A}">
      <dsp:nvSpPr>
        <dsp:cNvPr id="0" name=""/>
        <dsp:cNvSpPr/>
      </dsp:nvSpPr>
      <dsp:spPr>
        <a:xfrm>
          <a:off x="9178556" y="922146"/>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5CCB8B-D3F9-4E8B-A4E8-F61B0DBDF6F1}">
      <dsp:nvSpPr>
        <dsp:cNvPr id="0" name=""/>
        <dsp:cNvSpPr/>
      </dsp:nvSpPr>
      <dsp:spPr>
        <a:xfrm>
          <a:off x="8593556"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Conclusion</a:t>
          </a:r>
        </a:p>
      </dsp:txBody>
      <dsp:txXfrm>
        <a:off x="8593556" y="2128146"/>
        <a:ext cx="1800000" cy="720000"/>
      </dsp:txXfrm>
    </dsp:sp>
    <dsp:sp modelId="{D7F60B1C-F7E2-415B-936B-B4523C2BF856}">
      <dsp:nvSpPr>
        <dsp:cNvPr id="0" name=""/>
        <dsp:cNvSpPr/>
      </dsp:nvSpPr>
      <dsp:spPr>
        <a:xfrm>
          <a:off x="11059556" y="688145"/>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9775E-9A29-4F3B-8F40-C74E9ED08B6D}">
      <dsp:nvSpPr>
        <dsp:cNvPr id="0" name=""/>
        <dsp:cNvSpPr/>
      </dsp:nvSpPr>
      <dsp:spPr>
        <a:xfrm>
          <a:off x="11293556" y="922146"/>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B2459F-8B38-4AF6-BB08-92320B96E427}">
      <dsp:nvSpPr>
        <dsp:cNvPr id="0" name=""/>
        <dsp:cNvSpPr/>
      </dsp:nvSpPr>
      <dsp:spPr>
        <a:xfrm>
          <a:off x="10708556" y="212814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t>Appendix</a:t>
          </a:r>
        </a:p>
      </dsp:txBody>
      <dsp:txXfrm>
        <a:off x="10708556" y="212814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2DB5-2AE1-4462-9655-AA8559DEB8CC}">
      <dsp:nvSpPr>
        <dsp:cNvPr id="0" name=""/>
        <dsp:cNvSpPr/>
      </dsp:nvSpPr>
      <dsp:spPr>
        <a:xfrm>
          <a:off x="0" y="0"/>
          <a:ext cx="4687050" cy="12668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t>1) Over the years, there have been fewer failures in launches as the number of launches increased, especially after 2013, as depicted in Figure 1.  </a:t>
          </a:r>
        </a:p>
      </dsp:txBody>
      <dsp:txXfrm>
        <a:off x="61842" y="61842"/>
        <a:ext cx="4563366" cy="1143148"/>
      </dsp:txXfrm>
    </dsp:sp>
    <dsp:sp modelId="{46D78F92-7518-480A-83A2-88D85B95975B}">
      <dsp:nvSpPr>
        <dsp:cNvPr id="0" name=""/>
        <dsp:cNvSpPr/>
      </dsp:nvSpPr>
      <dsp:spPr>
        <a:xfrm>
          <a:off x="0" y="1479383"/>
          <a:ext cx="4687050" cy="1305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14" tIns="16510" rIns="92456" bIns="16510" numCol="1" spcCol="1270" anchor="t" anchorCtr="0">
          <a:noAutofit/>
        </a:bodyPr>
        <a:lstStyle/>
        <a:p>
          <a:pPr marL="114300" lvl="1" indent="-114300" algn="l" defTabSz="577850">
            <a:lnSpc>
              <a:spcPct val="90000"/>
            </a:lnSpc>
            <a:spcBef>
              <a:spcPct val="0"/>
            </a:spcBef>
            <a:spcAft>
              <a:spcPct val="20000"/>
            </a:spcAft>
            <a:buChar char="•"/>
          </a:pPr>
          <a:r>
            <a:rPr lang="en-US" sz="1300" b="0" i="0" kern="1200" dirty="0">
              <a:latin typeface="Abadi" panose="020B0604020104020204" pitchFamily="34" charset="0"/>
            </a:rPr>
            <a:t>From 2010 to 2013, there were no successful launches. However, from 2017 onwards, the line graph reveals a trend where SpaceX has consistently achieved a high success rate.</a:t>
          </a:r>
          <a:endParaRPr lang="en-US" sz="1300" u="none" kern="1200" dirty="0">
            <a:latin typeface="Abadi" panose="020B0604020104020204" pitchFamily="34" charset="0"/>
          </a:endParaRPr>
        </a:p>
        <a:p>
          <a:pPr marL="114300" lvl="1" indent="-114300" algn="l" defTabSz="577850">
            <a:lnSpc>
              <a:spcPct val="90000"/>
            </a:lnSpc>
            <a:spcBef>
              <a:spcPct val="0"/>
            </a:spcBef>
            <a:spcAft>
              <a:spcPct val="20000"/>
            </a:spcAft>
            <a:buChar char="•"/>
          </a:pPr>
          <a:r>
            <a:rPr lang="en-US" sz="1300" b="0" i="0" kern="1200" dirty="0">
              <a:latin typeface="Abadi" panose="020B0604020104020204" pitchFamily="34" charset="0"/>
            </a:rPr>
            <a:t>Occasionally, there are slight dips or increases, suggesting that they have reached the maximum limit of their accuracy in flights.</a:t>
          </a:r>
          <a:endParaRPr lang="en-US" sz="1300" u="none" kern="1200" dirty="0">
            <a:latin typeface="Abadi" panose="020B0604020104020204" pitchFamily="34" charset="0"/>
          </a:endParaRPr>
        </a:p>
      </dsp:txBody>
      <dsp:txXfrm>
        <a:off x="0" y="1479383"/>
        <a:ext cx="4687050" cy="1305245"/>
      </dsp:txXfrm>
    </dsp:sp>
    <dsp:sp modelId="{86A2D885-082C-4C97-B3D5-43BC315E155D}">
      <dsp:nvSpPr>
        <dsp:cNvPr id="0" name=""/>
        <dsp:cNvSpPr/>
      </dsp:nvSpPr>
      <dsp:spPr>
        <a:xfrm>
          <a:off x="0" y="2967131"/>
          <a:ext cx="4687050" cy="10094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t>2) The success of launches into different orbits shows the accuracy of rockets for each orbit, as illustrated in Figure 2.</a:t>
          </a:r>
        </a:p>
      </dsp:txBody>
      <dsp:txXfrm>
        <a:off x="49277" y="3016408"/>
        <a:ext cx="4588496" cy="910880"/>
      </dsp:txXfrm>
    </dsp:sp>
    <dsp:sp modelId="{80D0C6D4-897D-4F38-984C-EB940042311E}">
      <dsp:nvSpPr>
        <dsp:cNvPr id="0" name=""/>
        <dsp:cNvSpPr/>
      </dsp:nvSpPr>
      <dsp:spPr>
        <a:xfrm>
          <a:off x="0" y="4204486"/>
          <a:ext cx="4687050" cy="14871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1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b="0" i="0" kern="1200" dirty="0">
              <a:latin typeface="Abadi" panose="020B0604020104020204" pitchFamily="34" charset="0"/>
            </a:rPr>
            <a:t>The data illustrates that orbits such as ES-L1, GEO, HEO, and SSO all boast a perfect 100% accuracy for their rocket missions. This is because only one rocket has been sent to those orbit levels, except for SSO, as depicted in Figure 3. On the other hand, lower accuracy in orbits like VELO is expected, given its status as a low Orbit Level and the need for a higher payload due to gravity, as shown in Figure 4 (on next slide).</a:t>
          </a:r>
          <a:endParaRPr lang="en-US" sz="1400" u="none" kern="1200" dirty="0">
            <a:latin typeface="Abadi" panose="020B0604020104020204" pitchFamily="34" charset="0"/>
          </a:endParaRPr>
        </a:p>
      </dsp:txBody>
      <dsp:txXfrm>
        <a:off x="0" y="4204486"/>
        <a:ext cx="4687050" cy="1487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BC5F4B-D6B0-4634-87F8-230EF9E2CB8A}">
      <dsp:nvSpPr>
        <dsp:cNvPr id="0" name=""/>
        <dsp:cNvSpPr/>
      </dsp:nvSpPr>
      <dsp:spPr>
        <a:xfrm>
          <a:off x="0" y="859217"/>
          <a:ext cx="4687050" cy="1216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none" kern="1200" dirty="0"/>
            <a:t>3) Most rockets are designed for higher orbit missions, resulting in lower payload mass requirements.</a:t>
          </a:r>
        </a:p>
      </dsp:txBody>
      <dsp:txXfrm>
        <a:off x="59399" y="918616"/>
        <a:ext cx="4568252" cy="109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C2DB5-2AE1-4462-9655-AA8559DEB8CC}">
      <dsp:nvSpPr>
        <dsp:cNvPr id="0" name=""/>
        <dsp:cNvSpPr/>
      </dsp:nvSpPr>
      <dsp:spPr>
        <a:xfrm>
          <a:off x="0" y="375774"/>
          <a:ext cx="4687050" cy="10668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t>4) Among the four main launch sites, the one in California has the highest success rate for launches, as depicted in Figure 6. </a:t>
          </a:r>
        </a:p>
      </dsp:txBody>
      <dsp:txXfrm>
        <a:off x="52077" y="427851"/>
        <a:ext cx="4582896" cy="962652"/>
      </dsp:txXfrm>
    </dsp:sp>
    <dsp:sp modelId="{46D78F92-7518-480A-83A2-88D85B95975B}">
      <dsp:nvSpPr>
        <dsp:cNvPr id="0" name=""/>
        <dsp:cNvSpPr/>
      </dsp:nvSpPr>
      <dsp:spPr>
        <a:xfrm>
          <a:off x="0" y="1667273"/>
          <a:ext cx="4687050" cy="947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1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The ratio of successful to failed launches at the KSC LC39A CA launch site is 76.9% to 23.1%.</a:t>
          </a:r>
          <a:endParaRPr lang="en-US" sz="1600" u="none" kern="1200" dirty="0"/>
        </a:p>
      </dsp:txBody>
      <dsp:txXfrm>
        <a:off x="0" y="1667273"/>
        <a:ext cx="4687050" cy="947486"/>
      </dsp:txXfrm>
    </dsp:sp>
    <dsp:sp modelId="{86A2D885-082C-4C97-B3D5-43BC315E155D}">
      <dsp:nvSpPr>
        <dsp:cNvPr id="0" name=""/>
        <dsp:cNvSpPr/>
      </dsp:nvSpPr>
      <dsp:spPr>
        <a:xfrm>
          <a:off x="0" y="2920040"/>
          <a:ext cx="4687050" cy="85004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u="none" kern="1200" dirty="0"/>
            <a:t>5) The best classification algorithm for this dataset is Decision Tree. </a:t>
          </a:r>
        </a:p>
      </dsp:txBody>
      <dsp:txXfrm>
        <a:off x="41496" y="2961536"/>
        <a:ext cx="4604058" cy="767057"/>
      </dsp:txXfrm>
    </dsp:sp>
    <dsp:sp modelId="{80D0C6D4-897D-4F38-984C-EB940042311E}">
      <dsp:nvSpPr>
        <dsp:cNvPr id="0" name=""/>
        <dsp:cNvSpPr/>
      </dsp:nvSpPr>
      <dsp:spPr>
        <a:xfrm>
          <a:off x="0" y="3957627"/>
          <a:ext cx="4687050" cy="12206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814"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0" i="0" kern="1200" dirty="0"/>
            <a:t>Figure 7 displays the confusion matrix of the best classification algorithm for determining if a launch will be successful or not.</a:t>
          </a:r>
          <a:endParaRPr lang="en-US" sz="1600" u="none" kern="1200" dirty="0"/>
        </a:p>
      </dsp:txBody>
      <dsp:txXfrm>
        <a:off x="0" y="3957627"/>
        <a:ext cx="4687050" cy="12206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dirty="0"/>
          </a:p>
        </p:txBody>
      </p:sp>
    </p:spTree>
    <p:extLst>
      <p:ext uri="{BB962C8B-B14F-4D97-AF65-F5344CB8AC3E}">
        <p14:creationId xmlns:p14="http://schemas.microsoft.com/office/powerpoint/2010/main" val="1503838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400966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849002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2756932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319973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104352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981923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500086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73426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399592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631129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033877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495680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2244943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915079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743473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2811042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4235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6678365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396768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dirty="0"/>
          </a:p>
        </p:txBody>
      </p:sp>
    </p:spTree>
    <p:extLst>
      <p:ext uri="{BB962C8B-B14F-4D97-AF65-F5344CB8AC3E}">
        <p14:creationId xmlns:p14="http://schemas.microsoft.com/office/powerpoint/2010/main" val="4281376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949968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4107067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3217264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414266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8351484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1267717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28658029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2788886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1929301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2555758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66133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5158701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94883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164292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38008802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3734243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2841313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39269359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1795902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57</a:t>
            </a:fld>
            <a:endParaRPr lang="en-US" dirty="0"/>
          </a:p>
        </p:txBody>
      </p:sp>
    </p:spTree>
    <p:extLst>
      <p:ext uri="{BB962C8B-B14F-4D97-AF65-F5344CB8AC3E}">
        <p14:creationId xmlns:p14="http://schemas.microsoft.com/office/powerpoint/2010/main" val="277805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702235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99376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10957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594785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43075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73633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48236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5214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18821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22486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611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1813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698005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5E4E5C39-FE1E-4048-9E78-68F07A4195FB}" type="datetimeFigureOut">
              <a:rPr lang="en-US" smtClean="0"/>
              <a:t>4/30/2024</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80023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538572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201002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058133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651343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0397565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849345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13848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71400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5878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4/30/2024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73027904"/>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7"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Data%20Collection" TargetMode="Externa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Data%20Collection" TargetMode="Externa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Data%20Collection" TargetMode="Externa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hyperlink" Target="https://github.com/nithya303/IBM_Data-Science-Capstone/tree/main/Data%20Wrangling" TargetMode="External"/><Relationship Id="rId5" Type="http://schemas.openxmlformats.org/officeDocument/2006/relationships/image" Target="../media/image17.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github.com/nithya303/IBM_Data-Science-Capstone/tree/main/Data%20Wrangling"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nithya303/IBM_Data-Science-Capstone/tree/main/Data%20Wrangling" TargetMode="External"/><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jpe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openxmlformats.org/officeDocument/2006/relationships/image" Target="../media/image26.png"/><Relationship Id="rId11" Type="http://schemas.openxmlformats.org/officeDocument/2006/relationships/hyperlink" Target="https://github.com/nithya303/IBM_Data-Science-Capstone/tree/main/EDA%20Scripts" TargetMode="External"/><Relationship Id="rId5" Type="http://schemas.microsoft.com/office/2007/relationships/hdphoto" Target="../media/hdphoto1.wdp"/><Relationship Id="rId10" Type="http://schemas.openxmlformats.org/officeDocument/2006/relationships/image" Target="../media/image9.svg"/><Relationship Id="rId4" Type="http://schemas.openxmlformats.org/officeDocument/2006/relationships/image" Target="../media/image25.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EDA%20Scripts" TargetMode="Externa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Interactive%20Map%20and%20Dashboard" TargetMode="Externa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Interactive%20Map%20and%20Dashboard" TargetMode="Externa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hyperlink" Target="https://github.com/nithya303/IBM_Data-Science-Capstone/tree/main/Predictive%20Analysis" TargetMode="Externa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0.png"/><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1.png"/><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2.png"/><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3.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4.png"/><Relationship Id="rId4" Type="http://schemas.openxmlformats.org/officeDocument/2006/relationships/image" Target="../media/image9.sv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5.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6.png"/><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6.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7.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8.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39.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40.png"/><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30.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41.png"/><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31.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42.png"/><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1.svg"/><Relationship Id="rId2" Type="http://schemas.openxmlformats.org/officeDocument/2006/relationships/notesSlide" Target="../notesSlides/notesSlide3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notesSlide" Target="../notesSlides/notesSlide33.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44.png"/><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3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31.xml"/><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31.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7.pn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11.svg"/></Relationships>
</file>

<file path=ppt/slides/_rels/slide4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0.pn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11.sv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3.pn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11.svg"/></Relationships>
</file>

<file path=ppt/slides/_rels/slide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1.xml"/><Relationship Id="rId5" Type="http://schemas.openxmlformats.org/officeDocument/2006/relationships/image" Target="../media/image11.sv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31.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11.sv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9.xml"/><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1.sv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31.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jpeg"/><Relationship Id="rId7"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11.svg"/><Relationship Id="rId4" Type="http://schemas.openxmlformats.org/officeDocument/2006/relationships/image" Target="../media/image62.png"/><Relationship Id="rId9"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11.svg"/><Relationship Id="rId2" Type="http://schemas.openxmlformats.org/officeDocument/2006/relationships/notesSlide" Target="../notesSlides/notesSlide42.xml"/><Relationship Id="rId1" Type="http://schemas.openxmlformats.org/officeDocument/2006/relationships/slideLayout" Target="../slideLayouts/slideLayout3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diagramQuickStyle" Target="../diagrams/quickStyle2.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diagramLayout" Target="../diagrams/layout2.xml"/><Relationship Id="rId2" Type="http://schemas.openxmlformats.org/officeDocument/2006/relationships/notesSlide" Target="../notesSlides/notesSlide43.xml"/><Relationship Id="rId16"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11.svg"/><Relationship Id="rId11" Type="http://schemas.openxmlformats.org/officeDocument/2006/relationships/diagramData" Target="../diagrams/data2.xml"/><Relationship Id="rId5" Type="http://schemas.openxmlformats.org/officeDocument/2006/relationships/image" Target="../media/image10.png"/><Relationship Id="rId15" Type="http://schemas.microsoft.com/office/2007/relationships/diagramDrawing" Target="../diagrams/drawing2.xml"/><Relationship Id="rId10" Type="http://schemas.openxmlformats.org/officeDocument/2006/relationships/image" Target="../media/image33.png"/><Relationship Id="rId4" Type="http://schemas.openxmlformats.org/officeDocument/2006/relationships/image" Target="../media/image9.svg"/><Relationship Id="rId9" Type="http://schemas.openxmlformats.org/officeDocument/2006/relationships/image" Target="../media/image35.png"/><Relationship Id="rId14" Type="http://schemas.openxmlformats.org/officeDocument/2006/relationships/diagramColors" Target="../diagrams/colors2.xml"/></Relationships>
</file>

<file path=ppt/slides/_rels/slide5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diagramQuickStyle" Target="../diagrams/quickStyle3.xml"/><Relationship Id="rId2" Type="http://schemas.openxmlformats.org/officeDocument/2006/relationships/notesSlide" Target="../notesSlides/notesSlide44.xml"/><Relationship Id="rId1" Type="http://schemas.openxmlformats.org/officeDocument/2006/relationships/slideLayout" Target="../slideLayouts/slideLayout31.xml"/><Relationship Id="rId6" Type="http://schemas.openxmlformats.org/officeDocument/2006/relationships/image" Target="../media/image11.svg"/><Relationship Id="rId11" Type="http://schemas.openxmlformats.org/officeDocument/2006/relationships/diagramLayout" Target="../diagrams/layout3.xml"/><Relationship Id="rId5" Type="http://schemas.openxmlformats.org/officeDocument/2006/relationships/image" Target="../media/image10.png"/><Relationship Id="rId15" Type="http://schemas.openxmlformats.org/officeDocument/2006/relationships/image" Target="../media/image34.png"/><Relationship Id="rId10" Type="http://schemas.openxmlformats.org/officeDocument/2006/relationships/diagramData" Target="../diagrams/data3.xml"/><Relationship Id="rId4" Type="http://schemas.openxmlformats.org/officeDocument/2006/relationships/image" Target="../media/image9.svg"/><Relationship Id="rId9" Type="http://schemas.openxmlformats.org/officeDocument/2006/relationships/image" Target="../media/image39.png"/><Relationship Id="rId14" Type="http://schemas.microsoft.com/office/2007/relationships/diagramDrawing" Target="../diagrams/drawing3.xml"/></Relationships>
</file>

<file path=ppt/slides/_rels/slide5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Layout" Target="../diagrams/layout4.xml"/><Relationship Id="rId3" Type="http://schemas.openxmlformats.org/officeDocument/2006/relationships/image" Target="../media/image1.jpeg"/><Relationship Id="rId7" Type="http://schemas.openxmlformats.org/officeDocument/2006/relationships/image" Target="../media/image9.svg"/><Relationship Id="rId12" Type="http://schemas.openxmlformats.org/officeDocument/2006/relationships/diagramData" Target="../diagrams/data4.xml"/><Relationship Id="rId2" Type="http://schemas.openxmlformats.org/officeDocument/2006/relationships/notesSlide" Target="../notesSlides/notesSlide45.xml"/><Relationship Id="rId16" Type="http://schemas.microsoft.com/office/2007/relationships/diagramDrawing" Target="../diagrams/drawing4.xml"/><Relationship Id="rId1" Type="http://schemas.openxmlformats.org/officeDocument/2006/relationships/slideLayout" Target="../slideLayouts/slideLayout3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65.png"/><Relationship Id="rId15" Type="http://schemas.openxmlformats.org/officeDocument/2006/relationships/diagramColors" Target="../diagrams/colors4.xml"/><Relationship Id="rId10" Type="http://schemas.openxmlformats.org/officeDocument/2006/relationships/image" Target="../media/image12.png"/><Relationship Id="rId4" Type="http://schemas.openxmlformats.org/officeDocument/2006/relationships/image" Target="../media/image58.png"/><Relationship Id="rId9" Type="http://schemas.openxmlformats.org/officeDocument/2006/relationships/image" Target="../media/image11.svg"/><Relationship Id="rId1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5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47.xml"/><Relationship Id="rId1" Type="http://schemas.openxmlformats.org/officeDocument/2006/relationships/slideLayout" Target="../slideLayouts/slideLayout31.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66.png"/><Relationship Id="rId9" Type="http://schemas.openxmlformats.org/officeDocument/2006/relationships/image" Target="../media/image12.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1.xml"/><Relationship Id="rId4" Type="http://schemas.openxmlformats.org/officeDocument/2006/relationships/hyperlink" Target="https://github.com/nithya303/IBM_Data-Science-Capstone/tree/main/Data%20Collec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1.xml"/><Relationship Id="rId4" Type="http://schemas.openxmlformats.org/officeDocument/2006/relationships/hyperlink" Target="https://github.com/nithya303/IBM_Data-Science-Capstone/tree/main/Data%20Collec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hyperlink" Target="https://github.com/nithya303/IBM_Data-Science-Capstone/tree/main/Data%20Collection" TargetMode="External"/><Relationship Id="rId5" Type="http://schemas.openxmlformats.org/officeDocument/2006/relationships/image" Target="../media/image16.png"/><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7F9CC-AA3A-8175-D0A2-11254E4D2D16}"/>
              </a:ext>
            </a:extLst>
          </p:cNvPr>
          <p:cNvPicPr>
            <a:picLocks noChangeAspect="1"/>
          </p:cNvPicPr>
          <p:nvPr/>
        </p:nvPicPr>
        <p:blipFill>
          <a:blip r:embed="rId3"/>
          <a:stretch>
            <a:fillRect/>
          </a:stretch>
        </p:blipFill>
        <p:spPr>
          <a:xfrm>
            <a:off x="0" y="0"/>
            <a:ext cx="12192000" cy="6857999"/>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246188" y="2295469"/>
            <a:ext cx="9905998" cy="14685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8000" b="1" cap="all" dirty="0">
                <a:ln w="3175" cmpd="sng">
                  <a:noFill/>
                </a:ln>
                <a:solidFill>
                  <a:schemeClr val="accent5"/>
                </a:solidFill>
                <a:effectLst>
                  <a:glow rad="38100">
                    <a:schemeClr val="bg1">
                      <a:lumMod val="65000"/>
                      <a:lumOff val="35000"/>
                      <a:alpha val="40000"/>
                    </a:schemeClr>
                  </a:glow>
                  <a:outerShdw blurRad="38100" dist="38100" dir="2700000" algn="tl">
                    <a:srgbClr val="000000">
                      <a:alpha val="43137"/>
                    </a:srgbClr>
                  </a:outerShdw>
                </a:effectLst>
                <a:latin typeface="Abadi" panose="020B0604020104020204" pitchFamily="34" charset="0"/>
                <a:ea typeface="+mj-ea"/>
                <a:cs typeface="+mj-cs"/>
              </a:rPr>
              <a:t>Data Science CapStone Project</a:t>
            </a:r>
            <a:endParaRPr lang="en-US" sz="8000" b="1" kern="1200" cap="all" dirty="0">
              <a:ln w="3175" cmpd="sng">
                <a:noFill/>
              </a:ln>
              <a:solidFill>
                <a:schemeClr val="accent5"/>
              </a:solidFill>
              <a:effectLst>
                <a:glow rad="38100">
                  <a:schemeClr val="bg1">
                    <a:lumMod val="65000"/>
                    <a:lumOff val="35000"/>
                    <a:alpha val="40000"/>
                  </a:schemeClr>
                </a:glow>
                <a:outerShdw blurRad="38100" dist="38100" dir="2700000" algn="tl">
                  <a:srgbClr val="000000">
                    <a:alpha val="43137"/>
                  </a:srgbClr>
                </a:outerShdw>
              </a:effectLst>
              <a:latin typeface="Abadi" panose="020B0604020104020204" pitchFamily="34" charset="0"/>
              <a:ea typeface="+mj-ea"/>
              <a:cs typeface="+mj-cs"/>
            </a:endParaRPr>
          </a:p>
        </p:txBody>
      </p:sp>
      <p:pic>
        <p:nvPicPr>
          <p:cNvPr id="2" name="Picture 2" descr="IBM Skills Network Logo - Horizontal-noai copy.png">
            <a:extLst>
              <a:ext uri="{FF2B5EF4-FFF2-40B4-BE49-F238E27FC236}">
                <a16:creationId xmlns:a16="http://schemas.microsoft.com/office/drawing/2014/main" id="{703525CE-DD03-73B9-6B38-BFE756CCF20C}"/>
              </a:ext>
            </a:extLst>
          </p:cNvPr>
          <p:cNvPicPr>
            <a:picLocks noChangeAspect="1"/>
          </p:cNvPicPr>
          <p:nvPr/>
        </p:nvPicPr>
        <p:blipFill>
          <a:blip r:embed="rId4"/>
          <a:stretch>
            <a:fillRect/>
          </a:stretch>
        </p:blipFill>
        <p:spPr>
          <a:xfrm>
            <a:off x="261170" y="191053"/>
            <a:ext cx="3629432" cy="1085297"/>
          </a:xfrm>
          <a:prstGeom prst="rect">
            <a:avLst/>
          </a:prstGeom>
        </p:spPr>
      </p:pic>
      <p:sp>
        <p:nvSpPr>
          <p:cNvPr id="3" name="TextBox 2">
            <a:extLst>
              <a:ext uri="{FF2B5EF4-FFF2-40B4-BE49-F238E27FC236}">
                <a16:creationId xmlns:a16="http://schemas.microsoft.com/office/drawing/2014/main" id="{E4DDD237-BA59-377A-7778-B6C78ABB2DF2}"/>
              </a:ext>
            </a:extLst>
          </p:cNvPr>
          <p:cNvSpPr txBox="1"/>
          <p:nvPr/>
        </p:nvSpPr>
        <p:spPr>
          <a:xfrm>
            <a:off x="4486275" y="5257098"/>
            <a:ext cx="2867025" cy="954107"/>
          </a:xfrm>
          <a:prstGeom prst="rect">
            <a:avLst/>
          </a:prstGeom>
          <a:noFill/>
        </p:spPr>
        <p:txBody>
          <a:bodyPr wrap="square" lIns="91440" tIns="45720" rIns="91440" bIns="45720" rtlCol="0" anchor="t">
            <a:spAutoFit/>
          </a:bodyPr>
          <a:lstStyle/>
          <a:p>
            <a:pPr algn="ctr"/>
            <a:r>
              <a:rPr lang="en-US" sz="2800" b="1" dirty="0">
                <a:solidFill>
                  <a:schemeClr val="bg2">
                    <a:lumMod val="50000"/>
                  </a:schemeClr>
                </a:solidFill>
                <a:latin typeface="Abadi"/>
                <a:ea typeface="SF Pro" pitchFamily="2" charset="0"/>
                <a:cs typeface="SF Pro" pitchFamily="2" charset="0"/>
              </a:rPr>
              <a:t>Nithya Nalluri</a:t>
            </a:r>
          </a:p>
          <a:p>
            <a:pPr algn="ctr"/>
            <a:r>
              <a:rPr lang="en-US" sz="2800" b="1" dirty="0">
                <a:solidFill>
                  <a:schemeClr val="bg2">
                    <a:lumMod val="50000"/>
                  </a:schemeClr>
                </a:solidFill>
                <a:latin typeface="Abadi" panose="020B0604020104020204" pitchFamily="34" charset="0"/>
                <a:ea typeface="SF Pro" pitchFamily="2" charset="0"/>
                <a:cs typeface="SF Pro" pitchFamily="2" charset="0"/>
              </a:rPr>
              <a:t>4/30/2024</a:t>
            </a:r>
          </a:p>
        </p:txBody>
      </p:sp>
    </p:spTree>
    <p:extLst>
      <p:ext uri="{BB962C8B-B14F-4D97-AF65-F5344CB8AC3E}">
        <p14:creationId xmlns:p14="http://schemas.microsoft.com/office/powerpoint/2010/main" val="137972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10</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Collection (SPACEX REST API) Cont.</a:t>
            </a:r>
            <a:endParaRPr lang="en-US" sz="4400" b="1" dirty="0">
              <a:solidFill>
                <a:schemeClr val="tx1"/>
              </a:solidFill>
            </a:endParaRPr>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087699"/>
            <a:ext cx="10104817" cy="14534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b="1" u="sng" dirty="0">
                <a:solidFill>
                  <a:schemeClr val="tx1"/>
                </a:solidFill>
                <a:latin typeface="Abadi" panose="020B0604020104020204" pitchFamily="34" charset="0"/>
              </a:rPr>
              <a:t>3) Filtering dataframe to only include Falcon 9 launch data and remove missing values</a:t>
            </a:r>
          </a:p>
          <a:p>
            <a:pPr lvl="1">
              <a:lnSpc>
                <a:spcPct val="120000"/>
              </a:lnSpc>
              <a:spcBef>
                <a:spcPts val="1400"/>
              </a:spcBef>
            </a:pPr>
            <a:r>
              <a:rPr lang="en-US" sz="1800" dirty="0">
                <a:solidFill>
                  <a:schemeClr val="tx1"/>
                </a:solidFill>
                <a:latin typeface="Abadi" panose="020B0604020104020204" pitchFamily="34" charset="0"/>
              </a:rPr>
              <a:t>Step 1: Using the BoosterVersion cloumn to keep Falcon 9 launches</a:t>
            </a:r>
          </a:p>
          <a:p>
            <a:pPr lvl="1">
              <a:lnSpc>
                <a:spcPct val="120000"/>
              </a:lnSpc>
              <a:spcBef>
                <a:spcPts val="1400"/>
              </a:spcBef>
            </a:pPr>
            <a:r>
              <a:rPr lang="en-US" sz="1800" dirty="0">
                <a:solidFill>
                  <a:schemeClr val="tx1"/>
                </a:solidFill>
                <a:latin typeface="Abadi" panose="020B0604020104020204" pitchFamily="34" charset="0"/>
              </a:rPr>
              <a:t>Step 2: Calculate the mean of PayloadMass using .mean() and using .replce() to replace any missing values (np.nan) in the data with the PayloadMass mean value</a:t>
            </a:r>
          </a:p>
        </p:txBody>
      </p:sp>
      <p:sp>
        <p:nvSpPr>
          <p:cNvPr id="7" name="Rectangle 6">
            <a:extLst>
              <a:ext uri="{FF2B5EF4-FFF2-40B4-BE49-F238E27FC236}">
                <a16:creationId xmlns:a16="http://schemas.microsoft.com/office/drawing/2014/main" id="{068094B5-9DC0-7AC4-B0BD-B49C98E5DC5E}"/>
              </a:ext>
            </a:extLst>
          </p:cNvPr>
          <p:cNvSpPr/>
          <p:nvPr/>
        </p:nvSpPr>
        <p:spPr>
          <a:xfrm>
            <a:off x="977901" y="3675622"/>
            <a:ext cx="3154918" cy="25075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0" dirty="0">
                <a:solidFill>
                  <a:srgbClr val="9CDCFE"/>
                </a:solidFill>
                <a:effectLst/>
                <a:latin typeface="Consolas" panose="020B0609020204030204" pitchFamily="49" charset="0"/>
              </a:rPr>
              <a:t>data_falcon9</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df[df[</a:t>
            </a:r>
            <a:r>
              <a:rPr lang="en-US" sz="1400" b="0" dirty="0">
                <a:solidFill>
                  <a:srgbClr val="CE9178"/>
                </a:solidFill>
                <a:effectLst/>
                <a:latin typeface="Consolas" panose="020B0609020204030204" pitchFamily="49" charset="0"/>
              </a:rPr>
              <a:t>'BoosterVersion'</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CE9178"/>
                </a:solidFill>
                <a:effectLst/>
                <a:latin typeface="Consolas" panose="020B0609020204030204" pitchFamily="49" charset="0"/>
              </a:rPr>
              <a:t>'Falcon 1'</a:t>
            </a:r>
            <a:r>
              <a:rPr lang="en-US" sz="1400" b="0" dirty="0">
                <a:solidFill>
                  <a:srgbClr val="FFFFFF"/>
                </a:solidFill>
                <a:effectLst/>
                <a:latin typeface="Consolas" panose="020B0609020204030204" pitchFamily="49" charset="0"/>
              </a:rPr>
              <a:t>]</a:t>
            </a:r>
          </a:p>
          <a:p>
            <a:r>
              <a:rPr lang="en-US" sz="1400" b="0" dirty="0">
                <a:solidFill>
                  <a:srgbClr val="DCDCAA"/>
                </a:solidFill>
                <a:effectLst/>
                <a:latin typeface="Consolas" panose="020B0609020204030204" pitchFamily="49" charset="0"/>
              </a:rPr>
              <a:t>print</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data_falcon9</a:t>
            </a:r>
            <a:r>
              <a:rPr lang="en-US" sz="1400" b="0" dirty="0">
                <a:solidFill>
                  <a:srgbClr val="FFFFFF"/>
                </a:solidFill>
                <a:effectLst/>
                <a:latin typeface="Consolas" panose="020B0609020204030204" pitchFamily="49" charset="0"/>
              </a:rPr>
              <a:t>)</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Count the number of null values in each column</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null_counts</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data_falcon9</a:t>
            </a:r>
            <a:r>
              <a:rPr lang="en-US" sz="1400" b="0" dirty="0">
                <a:solidFill>
                  <a:srgbClr val="FFFFFF"/>
                </a:solidFill>
                <a:effectLst/>
                <a:latin typeface="Consolas" panose="020B0609020204030204" pitchFamily="49" charset="0"/>
              </a:rPr>
              <a:t>.isnull().sum()</a:t>
            </a:r>
          </a:p>
          <a:p>
            <a:endParaRPr lang="en-US" sz="1400" b="0" dirty="0">
              <a:solidFill>
                <a:srgbClr val="FFFFFF"/>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934820D-3379-61B7-414E-D1C3DFB03888}"/>
              </a:ext>
            </a:extLst>
          </p:cNvPr>
          <p:cNvSpPr/>
          <p:nvPr/>
        </p:nvSpPr>
        <p:spPr>
          <a:xfrm>
            <a:off x="5380075" y="3574613"/>
            <a:ext cx="6277346" cy="2975044"/>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0" dirty="0">
                <a:solidFill>
                  <a:srgbClr val="7CA668"/>
                </a:solidFill>
                <a:effectLst/>
                <a:latin typeface="Consolas" panose="020B0609020204030204" pitchFamily="49" charset="0"/>
              </a:rPr>
              <a:t># Calculate the mean value of PayloadMass column</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payload_mass_mean</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data_falcon9[</a:t>
            </a:r>
            <a:r>
              <a:rPr lang="en-US" sz="1400" b="0" dirty="0">
                <a:solidFill>
                  <a:srgbClr val="CE9178"/>
                </a:solidFill>
                <a:effectLst/>
                <a:latin typeface="Consolas" panose="020B0609020204030204" pitchFamily="49" charset="0"/>
              </a:rPr>
              <a:t>'PayloadMass'</a:t>
            </a:r>
            <a:r>
              <a:rPr lang="en-US" sz="1400" b="0" dirty="0">
                <a:solidFill>
                  <a:srgbClr val="FFFFFF"/>
                </a:solidFill>
                <a:effectLst/>
                <a:latin typeface="Consolas" panose="020B0609020204030204" pitchFamily="49" charset="0"/>
              </a:rPr>
              <a:t>].mean()</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Replace the np.nan values with its mean value</a:t>
            </a:r>
            <a:endParaRPr lang="en-US" sz="1400" b="0" dirty="0">
              <a:solidFill>
                <a:srgbClr val="FFFFFF"/>
              </a:solidFill>
              <a:effectLst/>
              <a:latin typeface="Consolas" panose="020B0609020204030204" pitchFamily="49" charset="0"/>
            </a:endParaRPr>
          </a:p>
          <a:p>
            <a:r>
              <a:rPr lang="en-US" sz="1400" b="0" dirty="0">
                <a:solidFill>
                  <a:srgbClr val="FFFFFF"/>
                </a:solidFill>
                <a:effectLst/>
                <a:latin typeface="Consolas" panose="020B0609020204030204" pitchFamily="49" charset="0"/>
              </a:rPr>
              <a:t>data_falcon9[</a:t>
            </a:r>
            <a:r>
              <a:rPr lang="en-US" sz="1400" b="0" dirty="0">
                <a:solidFill>
                  <a:srgbClr val="CE9178"/>
                </a:solidFill>
                <a:effectLst/>
                <a:latin typeface="Consolas" panose="020B0609020204030204" pitchFamily="49" charset="0"/>
              </a:rPr>
              <a:t>'PayloadMass'</a:t>
            </a:r>
            <a:r>
              <a:rPr lang="en-US" sz="1400" b="0" dirty="0">
                <a:solidFill>
                  <a:srgbClr val="FFFFFF"/>
                </a:solidFill>
                <a:effectLst/>
                <a:latin typeface="Consolas" panose="020B0609020204030204" pitchFamily="49" charset="0"/>
              </a:rPr>
              <a:t>].replace(np.nan, </a:t>
            </a:r>
            <a:r>
              <a:rPr lang="en-US" sz="1400" b="0" dirty="0">
                <a:solidFill>
                  <a:srgbClr val="9CDCFE"/>
                </a:solidFill>
                <a:effectLst/>
                <a:latin typeface="Consolas" panose="020B0609020204030204" pitchFamily="49" charset="0"/>
              </a:rPr>
              <a:t>payload_mass_mean</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inplace</a:t>
            </a:r>
            <a:r>
              <a:rPr lang="en-US" sz="1400" b="0" dirty="0">
                <a:solidFill>
                  <a:srgbClr val="D4D4D4"/>
                </a:solidFill>
                <a:effectLst/>
                <a:latin typeface="Consolas" panose="020B0609020204030204" pitchFamily="49" charset="0"/>
              </a:rPr>
              <a:t>=</a:t>
            </a:r>
            <a:r>
              <a:rPr lang="en-US" sz="1400" b="0" dirty="0">
                <a:solidFill>
                  <a:srgbClr val="569CD6"/>
                </a:solidFill>
                <a:effectLst/>
                <a:latin typeface="Consolas" panose="020B0609020204030204" pitchFamily="49" charset="0"/>
              </a:rPr>
              <a:t>True</a:t>
            </a:r>
            <a:r>
              <a:rPr lang="en-US" sz="1400" b="0" dirty="0">
                <a:solidFill>
                  <a:srgbClr val="FFFFFF"/>
                </a:solidFill>
                <a:effectLst/>
                <a:latin typeface="Consolas" panose="020B0609020204030204" pitchFamily="49" charset="0"/>
              </a:rPr>
              <a:t>)</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Check the updated DataFrame</a:t>
            </a:r>
            <a:endParaRPr lang="en-US" sz="1400" b="0" dirty="0">
              <a:solidFill>
                <a:srgbClr val="FFFFFF"/>
              </a:solidFill>
              <a:effectLst/>
              <a:latin typeface="Consolas" panose="020B0609020204030204" pitchFamily="49" charset="0"/>
            </a:endParaRPr>
          </a:p>
          <a:p>
            <a:r>
              <a:rPr lang="en-US" sz="1400" b="0" dirty="0">
                <a:solidFill>
                  <a:srgbClr val="DCDCAA"/>
                </a:solidFill>
                <a:effectLst/>
                <a:latin typeface="Consolas" panose="020B0609020204030204" pitchFamily="49" charset="0"/>
              </a:rPr>
              <a:t>print</a:t>
            </a:r>
            <a:r>
              <a:rPr lang="en-US" sz="1400" b="0" dirty="0">
                <a:solidFill>
                  <a:srgbClr val="FFFFFF"/>
                </a:solidFill>
                <a:effectLst/>
                <a:latin typeface="Consolas" panose="020B0609020204030204" pitchFamily="49" charset="0"/>
              </a:rPr>
              <a:t>(data_falcon9)</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Check for any remaining NaN values</a:t>
            </a:r>
            <a:endParaRPr lang="en-US" sz="1400" b="0" dirty="0">
              <a:solidFill>
                <a:srgbClr val="FFFFFF"/>
              </a:solidFill>
              <a:effectLst/>
              <a:latin typeface="Consolas" panose="020B0609020204030204" pitchFamily="49" charset="0"/>
            </a:endParaRPr>
          </a:p>
          <a:p>
            <a:r>
              <a:rPr lang="en-US" sz="1400" b="0" dirty="0">
                <a:solidFill>
                  <a:srgbClr val="DCDCAA"/>
                </a:solidFill>
                <a:effectLst/>
                <a:latin typeface="Consolas" panose="020B0609020204030204" pitchFamily="49" charset="0"/>
              </a:rPr>
              <a:t>print</a:t>
            </a:r>
            <a:r>
              <a:rPr lang="en-US" sz="1400" b="0" dirty="0">
                <a:solidFill>
                  <a:srgbClr val="FFFFFF"/>
                </a:solidFill>
                <a:effectLst/>
                <a:latin typeface="Consolas" panose="020B0609020204030204" pitchFamily="49" charset="0"/>
              </a:rPr>
              <a:t>(data_falcon9.isnull().sum())</a:t>
            </a:r>
          </a:p>
        </p:txBody>
      </p:sp>
      <p:sp>
        <p:nvSpPr>
          <p:cNvPr id="13" name="TextBox 12">
            <a:extLst>
              <a:ext uri="{FF2B5EF4-FFF2-40B4-BE49-F238E27FC236}">
                <a16:creationId xmlns:a16="http://schemas.microsoft.com/office/drawing/2014/main" id="{A9F637DE-AE7B-4099-4FF2-B7A1B84ACBC0}"/>
              </a:ext>
            </a:extLst>
          </p:cNvPr>
          <p:cNvSpPr txBox="1"/>
          <p:nvPr/>
        </p:nvSpPr>
        <p:spPr>
          <a:xfrm>
            <a:off x="1981202" y="3328959"/>
            <a:ext cx="1148316" cy="369332"/>
          </a:xfrm>
          <a:prstGeom prst="rect">
            <a:avLst/>
          </a:prstGeom>
          <a:noFill/>
        </p:spPr>
        <p:txBody>
          <a:bodyPr wrap="square">
            <a:spAutoFit/>
          </a:bodyPr>
          <a:lstStyle/>
          <a:p>
            <a:pPr algn="ctr"/>
            <a:r>
              <a:rPr lang="en-US" sz="1800" b="1" i="1" dirty="0">
                <a:solidFill>
                  <a:schemeClr val="tx1"/>
                </a:solidFill>
                <a:latin typeface="Abadi"/>
              </a:rPr>
              <a:t>Step 1</a:t>
            </a:r>
            <a:endParaRPr lang="en-US" b="1" i="1" dirty="0"/>
          </a:p>
        </p:txBody>
      </p:sp>
      <p:sp>
        <p:nvSpPr>
          <p:cNvPr id="15" name="TextBox 14">
            <a:extLst>
              <a:ext uri="{FF2B5EF4-FFF2-40B4-BE49-F238E27FC236}">
                <a16:creationId xmlns:a16="http://schemas.microsoft.com/office/drawing/2014/main" id="{3E48FB83-00C1-6900-56E5-E6F5CF8763A3}"/>
              </a:ext>
            </a:extLst>
          </p:cNvPr>
          <p:cNvSpPr txBox="1"/>
          <p:nvPr/>
        </p:nvSpPr>
        <p:spPr>
          <a:xfrm>
            <a:off x="8264913" y="3205281"/>
            <a:ext cx="1148316" cy="369332"/>
          </a:xfrm>
          <a:prstGeom prst="rect">
            <a:avLst/>
          </a:prstGeom>
          <a:noFill/>
        </p:spPr>
        <p:txBody>
          <a:bodyPr wrap="square">
            <a:spAutoFit/>
          </a:bodyPr>
          <a:lstStyle/>
          <a:p>
            <a:pPr algn="ctr"/>
            <a:r>
              <a:rPr lang="en-US" sz="1800" b="1" i="1" dirty="0">
                <a:solidFill>
                  <a:schemeClr val="tx1"/>
                </a:solidFill>
                <a:latin typeface="Abadi"/>
              </a:rPr>
              <a:t>Step 2</a:t>
            </a:r>
            <a:endParaRPr lang="en-US" b="1" i="1" dirty="0"/>
          </a:p>
        </p:txBody>
      </p:sp>
      <p:sp>
        <p:nvSpPr>
          <p:cNvPr id="2" name="Rectangle: Diagonal Corners Rounded 1">
            <a:extLst>
              <a:ext uri="{FF2B5EF4-FFF2-40B4-BE49-F238E27FC236}">
                <a16:creationId xmlns:a16="http://schemas.microsoft.com/office/drawing/2014/main" id="{56470A85-EAB0-6CB2-B22F-1DBFBBFE3094}"/>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Rectangle 7" descr="Open Enrollment">
            <a:extLst>
              <a:ext uri="{FF2B5EF4-FFF2-40B4-BE49-F238E27FC236}">
                <a16:creationId xmlns:a16="http://schemas.microsoft.com/office/drawing/2014/main" id="{77DB0456-7331-26A3-A619-42069DF5298E}"/>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TextBox 8">
            <a:extLst>
              <a:ext uri="{FF2B5EF4-FFF2-40B4-BE49-F238E27FC236}">
                <a16:creationId xmlns:a16="http://schemas.microsoft.com/office/drawing/2014/main" id="{37CD8118-02CE-9014-3022-44A56F6D4A03}"/>
              </a:ext>
            </a:extLst>
          </p:cNvPr>
          <p:cNvSpPr txBox="1"/>
          <p:nvPr/>
        </p:nvSpPr>
        <p:spPr>
          <a:xfrm>
            <a:off x="10649320" y="1338873"/>
            <a:ext cx="1545337" cy="369332"/>
          </a:xfrm>
          <a:prstGeom prst="rect">
            <a:avLst/>
          </a:prstGeom>
          <a:noFill/>
        </p:spPr>
        <p:txBody>
          <a:bodyPr wrap="square">
            <a:spAutoFit/>
          </a:bodyPr>
          <a:lstStyle/>
          <a:p>
            <a:r>
              <a:rPr lang="en-US" dirty="0">
                <a:hlinkClick r:id="rId5"/>
              </a:rPr>
              <a:t>GitHub Link</a:t>
            </a:r>
            <a:endParaRPr lang="en-US" dirty="0"/>
          </a:p>
        </p:txBody>
      </p:sp>
    </p:spTree>
    <p:extLst>
      <p:ext uri="{BB962C8B-B14F-4D97-AF65-F5344CB8AC3E}">
        <p14:creationId xmlns:p14="http://schemas.microsoft.com/office/powerpoint/2010/main" val="247089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11</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11</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Collection (Web Scraping)</a:t>
            </a:r>
            <a:endParaRPr lang="en-US" sz="4400" b="1" dirty="0">
              <a:solidFill>
                <a:schemeClr val="tx1"/>
              </a:solidFill>
            </a:endParaRPr>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087699"/>
            <a:ext cx="10515600" cy="14534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b="1" u="sng" dirty="0">
                <a:solidFill>
                  <a:schemeClr val="tx1"/>
                </a:solidFill>
                <a:latin typeface="Abadi" panose="020B0604020104020204" pitchFamily="34" charset="0"/>
              </a:rPr>
              <a:t>1) Extract a Falcon 9 launch records from HTML page</a:t>
            </a:r>
          </a:p>
          <a:p>
            <a:pPr lvl="1">
              <a:lnSpc>
                <a:spcPct val="120000"/>
              </a:lnSpc>
              <a:spcBef>
                <a:spcPts val="1400"/>
              </a:spcBef>
            </a:pPr>
            <a:r>
              <a:rPr lang="en-US" sz="1800" dirty="0">
                <a:solidFill>
                  <a:schemeClr val="tx1"/>
                </a:solidFill>
                <a:latin typeface="Abadi" panose="020B0604020104020204" pitchFamily="34" charset="0"/>
              </a:rPr>
              <a:t>Step 1: Using HTTP GET method to request from URL Falcon 9 launch data</a:t>
            </a:r>
          </a:p>
          <a:p>
            <a:pPr lvl="1">
              <a:lnSpc>
                <a:spcPct val="120000"/>
              </a:lnSpc>
              <a:spcBef>
                <a:spcPts val="1400"/>
              </a:spcBef>
            </a:pPr>
            <a:r>
              <a:rPr lang="en-US" sz="1800" dirty="0">
                <a:solidFill>
                  <a:schemeClr val="tx1"/>
                </a:solidFill>
                <a:latin typeface="Abadi" panose="020B0604020104020204" pitchFamily="34" charset="0"/>
              </a:rPr>
              <a:t>Step 2: Create BeautifulSoup object from HTML response</a:t>
            </a:r>
          </a:p>
          <a:p>
            <a:pPr lvl="1">
              <a:lnSpc>
                <a:spcPct val="120000"/>
              </a:lnSpc>
              <a:spcBef>
                <a:spcPts val="1400"/>
              </a:spcBef>
            </a:pPr>
            <a:r>
              <a:rPr lang="en-US" sz="1800" dirty="0">
                <a:solidFill>
                  <a:schemeClr val="tx1"/>
                </a:solidFill>
                <a:latin typeface="Abadi" panose="020B0604020104020204" pitchFamily="34" charset="0"/>
              </a:rPr>
              <a:t>Step 3: Extract all the column header names from the HTML table</a:t>
            </a:r>
          </a:p>
        </p:txBody>
      </p:sp>
      <p:sp>
        <p:nvSpPr>
          <p:cNvPr id="7" name="Rectangle 6">
            <a:extLst>
              <a:ext uri="{FF2B5EF4-FFF2-40B4-BE49-F238E27FC236}">
                <a16:creationId xmlns:a16="http://schemas.microsoft.com/office/drawing/2014/main" id="{068094B5-9DC0-7AC4-B0BD-B49C98E5DC5E}"/>
              </a:ext>
            </a:extLst>
          </p:cNvPr>
          <p:cNvSpPr/>
          <p:nvPr/>
        </p:nvSpPr>
        <p:spPr>
          <a:xfrm>
            <a:off x="254889" y="3733670"/>
            <a:ext cx="2988043" cy="176824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0" dirty="0">
                <a:solidFill>
                  <a:srgbClr val="7CA668"/>
                </a:solidFill>
                <a:effectLst/>
                <a:latin typeface="Consolas" panose="020B0609020204030204" pitchFamily="49" charset="0"/>
              </a:rPr>
              <a:t># use requests.get() method with the provided static_url</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r</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requests</a:t>
            </a:r>
            <a:r>
              <a:rPr lang="en-US" sz="1400" b="0" dirty="0">
                <a:solidFill>
                  <a:srgbClr val="FFFFFF"/>
                </a:solidFill>
                <a:effectLst/>
                <a:latin typeface="Consolas" panose="020B0609020204030204" pitchFamily="49" charset="0"/>
              </a:rPr>
              <a:t>.</a:t>
            </a:r>
            <a:r>
              <a:rPr lang="en-US" sz="1400" b="0" dirty="0">
                <a:solidFill>
                  <a:srgbClr val="DCDCAA"/>
                </a:solidFill>
                <a:effectLst/>
                <a:latin typeface="Consolas" panose="020B0609020204030204" pitchFamily="49" charset="0"/>
              </a:rPr>
              <a:t>get</a:t>
            </a:r>
            <a:r>
              <a:rPr lang="en-US" sz="1400" b="0" dirty="0">
                <a:solidFill>
                  <a:srgbClr val="FFFFFF"/>
                </a:solidFill>
                <a:effectLst/>
                <a:latin typeface="Consolas" panose="020B0609020204030204" pitchFamily="49" charset="0"/>
              </a:rPr>
              <a:t>(static_url)</a:t>
            </a:r>
          </a:p>
          <a:p>
            <a:br>
              <a:rPr lang="en-US" sz="1400" b="0" dirty="0">
                <a:solidFill>
                  <a:srgbClr val="FFFFFF"/>
                </a:solidFill>
                <a:effectLst/>
                <a:latin typeface="Consolas" panose="020B0609020204030204" pitchFamily="49" charset="0"/>
              </a:rPr>
            </a:br>
            <a:r>
              <a:rPr lang="en-US" sz="1400" b="0" dirty="0">
                <a:solidFill>
                  <a:srgbClr val="7CA668"/>
                </a:solidFill>
                <a:effectLst/>
                <a:latin typeface="Consolas" panose="020B0609020204030204" pitchFamily="49" charset="0"/>
              </a:rPr>
              <a:t># assign the response to a object</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obj</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r</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text</a:t>
            </a:r>
            <a:endParaRPr lang="en-US" sz="1400" b="0" dirty="0">
              <a:solidFill>
                <a:srgbClr val="FFFFFF"/>
              </a:solidFill>
              <a:effectLst/>
              <a:latin typeface="Consolas" panose="020B0609020204030204" pitchFamily="49" charset="0"/>
            </a:endParaRPr>
          </a:p>
          <a:p>
            <a:endParaRPr lang="en-US" sz="1400" b="0" dirty="0">
              <a:solidFill>
                <a:srgbClr val="FFFFFF"/>
              </a:solidFill>
              <a:effectLst/>
              <a:latin typeface="Consolas" panose="020B0609020204030204" pitchFamily="49" charset="0"/>
            </a:endParaRPr>
          </a:p>
        </p:txBody>
      </p:sp>
      <p:sp>
        <p:nvSpPr>
          <p:cNvPr id="11" name="Rectangle 10">
            <a:extLst>
              <a:ext uri="{FF2B5EF4-FFF2-40B4-BE49-F238E27FC236}">
                <a16:creationId xmlns:a16="http://schemas.microsoft.com/office/drawing/2014/main" id="{2934820D-3379-61B7-414E-D1C3DFB03888}"/>
              </a:ext>
            </a:extLst>
          </p:cNvPr>
          <p:cNvSpPr/>
          <p:nvPr/>
        </p:nvSpPr>
        <p:spPr>
          <a:xfrm>
            <a:off x="3425309" y="4082838"/>
            <a:ext cx="3657599" cy="109308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0" dirty="0">
                <a:solidFill>
                  <a:srgbClr val="7CA668"/>
                </a:solidFill>
                <a:effectLst/>
                <a:latin typeface="Consolas" panose="020B0609020204030204" pitchFamily="49" charset="0"/>
              </a:rPr>
              <a:t># Use BeautifulSoup() to create a BeautifulSoup object from a response text content</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soup</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BeautifulSoup(obj, </a:t>
            </a:r>
            <a:r>
              <a:rPr lang="en-US" sz="1400" b="0" dirty="0">
                <a:solidFill>
                  <a:srgbClr val="CE9178"/>
                </a:solidFill>
                <a:effectLst/>
                <a:latin typeface="Consolas" panose="020B0609020204030204" pitchFamily="49" charset="0"/>
              </a:rPr>
              <a:t>'html'</a:t>
            </a:r>
            <a:r>
              <a:rPr lang="en-US" sz="1400" b="0" dirty="0">
                <a:solidFill>
                  <a:srgbClr val="FFFFFF"/>
                </a:solidFill>
                <a:effectLst/>
                <a:latin typeface="Consolas" panose="020B0609020204030204" pitchFamily="49" charset="0"/>
              </a:rPr>
              <a:t>)</a:t>
            </a:r>
          </a:p>
        </p:txBody>
      </p:sp>
      <p:sp>
        <p:nvSpPr>
          <p:cNvPr id="13" name="TextBox 12">
            <a:extLst>
              <a:ext uri="{FF2B5EF4-FFF2-40B4-BE49-F238E27FC236}">
                <a16:creationId xmlns:a16="http://schemas.microsoft.com/office/drawing/2014/main" id="{A9F637DE-AE7B-4099-4FF2-B7A1B84ACBC0}"/>
              </a:ext>
            </a:extLst>
          </p:cNvPr>
          <p:cNvSpPr txBox="1"/>
          <p:nvPr/>
        </p:nvSpPr>
        <p:spPr>
          <a:xfrm>
            <a:off x="1174752" y="3429000"/>
            <a:ext cx="1148316" cy="369332"/>
          </a:xfrm>
          <a:prstGeom prst="rect">
            <a:avLst/>
          </a:prstGeom>
          <a:noFill/>
        </p:spPr>
        <p:txBody>
          <a:bodyPr wrap="square">
            <a:spAutoFit/>
          </a:bodyPr>
          <a:lstStyle/>
          <a:p>
            <a:pPr algn="ctr"/>
            <a:r>
              <a:rPr lang="en-US" sz="1800" b="1" i="1" dirty="0">
                <a:solidFill>
                  <a:schemeClr val="tx1"/>
                </a:solidFill>
                <a:latin typeface="Abadi"/>
              </a:rPr>
              <a:t>Step 1</a:t>
            </a:r>
            <a:endParaRPr lang="en-US" b="1" i="1" dirty="0"/>
          </a:p>
        </p:txBody>
      </p:sp>
      <p:sp>
        <p:nvSpPr>
          <p:cNvPr id="15" name="TextBox 14">
            <a:extLst>
              <a:ext uri="{FF2B5EF4-FFF2-40B4-BE49-F238E27FC236}">
                <a16:creationId xmlns:a16="http://schemas.microsoft.com/office/drawing/2014/main" id="{3E48FB83-00C1-6900-56E5-E6F5CF8763A3}"/>
              </a:ext>
            </a:extLst>
          </p:cNvPr>
          <p:cNvSpPr txBox="1"/>
          <p:nvPr/>
        </p:nvSpPr>
        <p:spPr>
          <a:xfrm>
            <a:off x="4662621" y="3713506"/>
            <a:ext cx="1148316" cy="369332"/>
          </a:xfrm>
          <a:prstGeom prst="rect">
            <a:avLst/>
          </a:prstGeom>
          <a:noFill/>
        </p:spPr>
        <p:txBody>
          <a:bodyPr wrap="square">
            <a:spAutoFit/>
          </a:bodyPr>
          <a:lstStyle/>
          <a:p>
            <a:pPr algn="ctr"/>
            <a:r>
              <a:rPr lang="en-US" sz="1800" b="1" i="1" dirty="0">
                <a:solidFill>
                  <a:schemeClr val="tx1"/>
                </a:solidFill>
                <a:latin typeface="Abadi"/>
              </a:rPr>
              <a:t>Step 2</a:t>
            </a:r>
            <a:endParaRPr lang="en-US" b="1" i="1" dirty="0"/>
          </a:p>
        </p:txBody>
      </p:sp>
      <p:sp>
        <p:nvSpPr>
          <p:cNvPr id="2" name="Rectangle 1">
            <a:extLst>
              <a:ext uri="{FF2B5EF4-FFF2-40B4-BE49-F238E27FC236}">
                <a16:creationId xmlns:a16="http://schemas.microsoft.com/office/drawing/2014/main" id="{5A557CC7-134E-D12B-4722-9A4FC2AF48B3}"/>
              </a:ext>
            </a:extLst>
          </p:cNvPr>
          <p:cNvSpPr/>
          <p:nvPr/>
        </p:nvSpPr>
        <p:spPr>
          <a:xfrm>
            <a:off x="7265285" y="3429001"/>
            <a:ext cx="4671826" cy="3429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100" b="0" dirty="0">
                <a:solidFill>
                  <a:srgbClr val="7CA668"/>
                </a:solidFill>
                <a:effectLst/>
                <a:latin typeface="Consolas" panose="020B0609020204030204" pitchFamily="49" charset="0"/>
              </a:rPr>
              <a:t># Use the find_all function in the BeautifulSoup object, with element type `table`</a:t>
            </a:r>
            <a:endParaRPr lang="en-US" sz="1100" b="0" dirty="0">
              <a:solidFill>
                <a:srgbClr val="FFFFFF"/>
              </a:solidFill>
              <a:effectLst/>
              <a:latin typeface="Consolas" panose="020B0609020204030204" pitchFamily="49" charset="0"/>
            </a:endParaRPr>
          </a:p>
          <a:p>
            <a:r>
              <a:rPr lang="en-US" sz="1100" b="0" dirty="0">
                <a:solidFill>
                  <a:srgbClr val="9CDCFE"/>
                </a:solidFill>
                <a:effectLst/>
                <a:latin typeface="Consolas" panose="020B0609020204030204" pitchFamily="49" charset="0"/>
              </a:rPr>
              <a:t>html_tables</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soup.find_all(</a:t>
            </a:r>
            <a:r>
              <a:rPr lang="en-US" sz="1100" b="0" dirty="0">
                <a:solidFill>
                  <a:srgbClr val="CE9178"/>
                </a:solidFill>
                <a:effectLst/>
                <a:latin typeface="Consolas" panose="020B0609020204030204" pitchFamily="49" charset="0"/>
              </a:rPr>
              <a:t>'table’</a:t>
            </a:r>
            <a:r>
              <a:rPr lang="en-US" sz="1100" b="0" dirty="0">
                <a:solidFill>
                  <a:srgbClr val="FFFFFF"/>
                </a:solidFill>
                <a:effectLst/>
                <a:latin typeface="Consolas" panose="020B0609020204030204" pitchFamily="49" charset="0"/>
              </a:rPr>
              <a:t>)</a:t>
            </a:r>
          </a:p>
          <a:p>
            <a:endParaRPr lang="en-US" sz="1100" b="0" dirty="0">
              <a:solidFill>
                <a:srgbClr val="FFFFFF"/>
              </a:solidFill>
              <a:effectLst/>
              <a:latin typeface="Consolas" panose="020B0609020204030204" pitchFamily="49" charset="0"/>
            </a:endParaRPr>
          </a:p>
          <a:p>
            <a:r>
              <a:rPr lang="en-US" sz="1100" b="0" dirty="0">
                <a:solidFill>
                  <a:srgbClr val="7CA668"/>
                </a:solidFill>
                <a:effectLst/>
                <a:latin typeface="Consolas" panose="020B0609020204030204" pitchFamily="49" charset="0"/>
              </a:rPr>
              <a:t># Let's print the third table and check its content</a:t>
            </a:r>
            <a:endParaRPr lang="en-US" sz="1100" b="0" dirty="0">
              <a:solidFill>
                <a:srgbClr val="FFFFFF"/>
              </a:solidFill>
              <a:effectLst/>
              <a:latin typeface="Consolas" panose="020B0609020204030204" pitchFamily="49" charset="0"/>
            </a:endParaRPr>
          </a:p>
          <a:p>
            <a:r>
              <a:rPr lang="en-US" sz="1100" b="0" dirty="0">
                <a:solidFill>
                  <a:srgbClr val="9CDCFE"/>
                </a:solidFill>
                <a:effectLst/>
                <a:latin typeface="Consolas" panose="020B0609020204030204" pitchFamily="49" charset="0"/>
              </a:rPr>
              <a:t>first_launch_table</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html_tables[</a:t>
            </a:r>
            <a:r>
              <a:rPr lang="en-US" sz="1100" b="0" dirty="0">
                <a:solidFill>
                  <a:srgbClr val="B5CEA8"/>
                </a:solidFill>
                <a:effectLst/>
                <a:latin typeface="Consolas" panose="020B0609020204030204" pitchFamily="49" charset="0"/>
              </a:rPr>
              <a:t>2</a:t>
            </a:r>
            <a:r>
              <a:rPr lang="en-US" sz="1100" b="0" dirty="0">
                <a:solidFill>
                  <a:srgbClr val="FFFFFF"/>
                </a:solidFill>
                <a:effectLst/>
                <a:latin typeface="Consolas" panose="020B0609020204030204" pitchFamily="49" charset="0"/>
              </a:rPr>
              <a:t>]</a:t>
            </a:r>
          </a:p>
          <a:p>
            <a:endParaRPr lang="en-US" sz="1100" dirty="0">
              <a:solidFill>
                <a:srgbClr val="FFFFFF"/>
              </a:solidFill>
              <a:latin typeface="Consolas" panose="020B0609020204030204" pitchFamily="49" charset="0"/>
            </a:endParaRPr>
          </a:p>
          <a:p>
            <a:r>
              <a:rPr lang="en-US" sz="1100" b="0" dirty="0">
                <a:solidFill>
                  <a:srgbClr val="9CDCFE"/>
                </a:solidFill>
                <a:effectLst/>
                <a:latin typeface="Consolas" panose="020B0609020204030204" pitchFamily="49" charset="0"/>
              </a:rPr>
              <a:t>column_names</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br>
              <a:rPr lang="en-US" sz="1100" b="0" dirty="0">
                <a:solidFill>
                  <a:srgbClr val="FFFFFF"/>
                </a:solidFill>
                <a:effectLst/>
                <a:latin typeface="Consolas" panose="020B0609020204030204" pitchFamily="49" charset="0"/>
              </a:rPr>
            </a:br>
            <a:r>
              <a:rPr lang="en-US" sz="1100" b="0" dirty="0">
                <a:solidFill>
                  <a:srgbClr val="7CA668"/>
                </a:solidFill>
                <a:effectLst/>
                <a:latin typeface="Consolas" panose="020B0609020204030204" pitchFamily="49" charset="0"/>
              </a:rPr>
              <a:t># Apply find_all() function with `th` element on first_launch_table</a:t>
            </a:r>
            <a:endParaRPr lang="en-US" sz="1100" b="0" dirty="0">
              <a:solidFill>
                <a:srgbClr val="FFFFFF"/>
              </a:solidFill>
              <a:effectLst/>
              <a:latin typeface="Consolas" panose="020B0609020204030204" pitchFamily="49" charset="0"/>
            </a:endParaRPr>
          </a:p>
          <a:p>
            <a:r>
              <a:rPr lang="en-US" sz="1100" b="0" dirty="0">
                <a:solidFill>
                  <a:srgbClr val="C586C0"/>
                </a:solidFill>
                <a:effectLst/>
                <a:latin typeface="Consolas" panose="020B0609020204030204" pitchFamily="49" charset="0"/>
              </a:rPr>
              <a:t>for</a:t>
            </a:r>
            <a:r>
              <a:rPr lang="en-US" sz="1100" b="0" dirty="0">
                <a:solidFill>
                  <a:srgbClr val="FFFFFF"/>
                </a:solidFill>
                <a:effectLst/>
                <a:latin typeface="Consolas" panose="020B0609020204030204" pitchFamily="49" charset="0"/>
              </a:rPr>
              <a:t> </a:t>
            </a:r>
            <a:r>
              <a:rPr lang="en-US" sz="1100" b="0" dirty="0">
                <a:solidFill>
                  <a:srgbClr val="9CDCFE"/>
                </a:solidFill>
                <a:effectLst/>
                <a:latin typeface="Consolas" panose="020B0609020204030204" pitchFamily="49" charset="0"/>
              </a:rPr>
              <a:t>r</a:t>
            </a:r>
            <a:r>
              <a:rPr lang="en-US" sz="1100" b="0" dirty="0">
                <a:solidFill>
                  <a:srgbClr val="FFFFFF"/>
                </a:solidFill>
                <a:effectLst/>
                <a:latin typeface="Consolas" panose="020B0609020204030204" pitchFamily="49" charset="0"/>
              </a:rPr>
              <a:t> </a:t>
            </a:r>
            <a:r>
              <a:rPr lang="en-US" sz="1100" b="0" dirty="0">
                <a:solidFill>
                  <a:srgbClr val="C586C0"/>
                </a:solidFill>
                <a:effectLst/>
                <a:latin typeface="Consolas" panose="020B0609020204030204" pitchFamily="49" charset="0"/>
              </a:rPr>
              <a:t>in</a:t>
            </a:r>
            <a:r>
              <a:rPr lang="en-US" sz="1100" b="0" dirty="0">
                <a:solidFill>
                  <a:srgbClr val="FFFFFF"/>
                </a:solidFill>
                <a:effectLst/>
                <a:latin typeface="Consolas" panose="020B0609020204030204" pitchFamily="49" charset="0"/>
              </a:rPr>
              <a:t> first_launch_table.find_all(</a:t>
            </a:r>
            <a:r>
              <a:rPr lang="en-US" sz="1100" b="0" dirty="0">
                <a:solidFill>
                  <a:srgbClr val="CE9178"/>
                </a:solidFill>
                <a:effectLst/>
                <a:latin typeface="Consolas" panose="020B0609020204030204" pitchFamily="49" charset="0"/>
              </a:rPr>
              <a:t>'th'</a:t>
            </a:r>
            <a:r>
              <a:rPr lang="en-US" sz="1100" b="0" dirty="0">
                <a:solidFill>
                  <a:srgbClr val="FFFFFF"/>
                </a:solidFill>
                <a:effectLst/>
                <a:latin typeface="Consolas" panose="020B0609020204030204" pitchFamily="49" charset="0"/>
              </a:rPr>
              <a:t>):</a:t>
            </a:r>
          </a:p>
          <a:p>
            <a:r>
              <a:rPr lang="en-US" sz="1100" b="0" dirty="0">
                <a:solidFill>
                  <a:srgbClr val="FFFFFF"/>
                </a:solidFill>
                <a:effectLst/>
                <a:latin typeface="Consolas" panose="020B0609020204030204" pitchFamily="49" charset="0"/>
              </a:rPr>
              <a:t>    </a:t>
            </a:r>
            <a:r>
              <a:rPr lang="en-US" sz="1100" b="0" dirty="0">
                <a:solidFill>
                  <a:srgbClr val="9CDCFE"/>
                </a:solidFill>
                <a:effectLst/>
                <a:latin typeface="Consolas" panose="020B0609020204030204" pitchFamily="49" charset="0"/>
              </a:rPr>
              <a:t>c_name</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extract_column_from_header(</a:t>
            </a:r>
            <a:r>
              <a:rPr lang="en-US" sz="1100" b="0" dirty="0">
                <a:solidFill>
                  <a:srgbClr val="9CDCFE"/>
                </a:solidFill>
                <a:effectLst/>
                <a:latin typeface="Consolas" panose="020B0609020204030204" pitchFamily="49" charset="0"/>
              </a:rPr>
              <a:t>r</a:t>
            </a:r>
            <a:r>
              <a:rPr lang="en-US" sz="1100" b="0" dirty="0">
                <a:solidFill>
                  <a:srgbClr val="FFFFFF"/>
                </a:solidFill>
                <a:effectLst/>
                <a:latin typeface="Consolas" panose="020B0609020204030204" pitchFamily="49" charset="0"/>
              </a:rPr>
              <a:t>)</a:t>
            </a:r>
          </a:p>
          <a:p>
            <a:r>
              <a:rPr lang="en-US" sz="1100" b="0" dirty="0">
                <a:solidFill>
                  <a:srgbClr val="FFFFFF"/>
                </a:solidFill>
                <a:effectLst/>
                <a:latin typeface="Consolas" panose="020B0609020204030204" pitchFamily="49" charset="0"/>
              </a:rPr>
              <a:t>    </a:t>
            </a:r>
            <a:r>
              <a:rPr lang="en-US" sz="1100" b="0" dirty="0">
                <a:solidFill>
                  <a:srgbClr val="C586C0"/>
                </a:solidFill>
                <a:effectLst/>
                <a:latin typeface="Consolas" panose="020B0609020204030204" pitchFamily="49" charset="0"/>
              </a:rPr>
              <a:t>if</a:t>
            </a:r>
            <a:r>
              <a:rPr lang="en-US" sz="1100" b="0" dirty="0">
                <a:solidFill>
                  <a:srgbClr val="FFFFFF"/>
                </a:solidFill>
                <a:effectLst/>
                <a:latin typeface="Consolas" panose="020B0609020204030204" pitchFamily="49" charset="0"/>
              </a:rPr>
              <a:t> (</a:t>
            </a:r>
            <a:r>
              <a:rPr lang="en-US" sz="1100" b="0" dirty="0">
                <a:solidFill>
                  <a:srgbClr val="9CDCFE"/>
                </a:solidFill>
                <a:effectLst/>
                <a:latin typeface="Consolas" panose="020B0609020204030204" pitchFamily="49" charset="0"/>
              </a:rPr>
              <a:t>c_name</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r>
              <a:rPr lang="en-US" sz="1100" b="0" dirty="0">
                <a:solidFill>
                  <a:srgbClr val="569CD6"/>
                </a:solidFill>
                <a:effectLst/>
                <a:latin typeface="Consolas" panose="020B0609020204030204" pitchFamily="49" charset="0"/>
              </a:rPr>
              <a:t>None</a:t>
            </a:r>
            <a:r>
              <a:rPr lang="en-US" sz="1100" b="0" dirty="0">
                <a:solidFill>
                  <a:srgbClr val="FFFFFF"/>
                </a:solidFill>
                <a:effectLst/>
                <a:latin typeface="Consolas" panose="020B0609020204030204" pitchFamily="49" charset="0"/>
              </a:rPr>
              <a:t> </a:t>
            </a:r>
            <a:r>
              <a:rPr lang="en-US" sz="1100" b="0" dirty="0">
                <a:solidFill>
                  <a:srgbClr val="569CD6"/>
                </a:solidFill>
                <a:effectLst/>
                <a:latin typeface="Consolas" panose="020B0609020204030204" pitchFamily="49" charset="0"/>
              </a:rPr>
              <a:t>and</a:t>
            </a:r>
            <a:r>
              <a:rPr lang="en-US" sz="1100" b="0" dirty="0">
                <a:solidFill>
                  <a:srgbClr val="FFFFFF"/>
                </a:solidFill>
                <a:effectLst/>
                <a:latin typeface="Consolas" panose="020B0609020204030204" pitchFamily="49" charset="0"/>
              </a:rPr>
              <a:t> </a:t>
            </a:r>
            <a:r>
              <a:rPr lang="en-US" sz="1100" b="0" dirty="0">
                <a:solidFill>
                  <a:srgbClr val="DCDCAA"/>
                </a:solidFill>
                <a:effectLst/>
                <a:latin typeface="Consolas" panose="020B0609020204030204" pitchFamily="49" charset="0"/>
              </a:rPr>
              <a:t>len</a:t>
            </a:r>
            <a:r>
              <a:rPr lang="en-US" sz="1100" b="0" dirty="0">
                <a:solidFill>
                  <a:srgbClr val="FFFFFF"/>
                </a:solidFill>
                <a:effectLst/>
                <a:latin typeface="Consolas" panose="020B0609020204030204" pitchFamily="49" charset="0"/>
              </a:rPr>
              <a:t>(</a:t>
            </a:r>
            <a:r>
              <a:rPr lang="en-US" sz="1100" b="0" dirty="0">
                <a:solidFill>
                  <a:srgbClr val="9CDCFE"/>
                </a:solidFill>
                <a:effectLst/>
                <a:latin typeface="Consolas" panose="020B0609020204030204" pitchFamily="49" charset="0"/>
              </a:rPr>
              <a:t>c_name</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&gt;</a:t>
            </a:r>
            <a:r>
              <a:rPr lang="en-US" sz="1100" b="0" dirty="0">
                <a:solidFill>
                  <a:srgbClr val="FFFFFF"/>
                </a:solidFill>
                <a:effectLst/>
                <a:latin typeface="Consolas" panose="020B0609020204030204" pitchFamily="49" charset="0"/>
              </a:rPr>
              <a:t> </a:t>
            </a:r>
            <a:r>
              <a:rPr lang="en-US" sz="1100" b="0" dirty="0">
                <a:solidFill>
                  <a:srgbClr val="B5CEA8"/>
                </a:solidFill>
                <a:effectLst/>
                <a:latin typeface="Consolas" panose="020B0609020204030204" pitchFamily="49" charset="0"/>
              </a:rPr>
              <a:t>0</a:t>
            </a:r>
            <a:r>
              <a:rPr lang="en-US" sz="1100" b="0" dirty="0">
                <a:solidFill>
                  <a:srgbClr val="FFFFFF"/>
                </a:solidFill>
                <a:effectLst/>
                <a:latin typeface="Consolas" panose="020B0609020204030204" pitchFamily="49" charset="0"/>
              </a:rPr>
              <a:t>):</a:t>
            </a:r>
          </a:p>
          <a:p>
            <a:r>
              <a:rPr lang="en-US" sz="1100" b="0" dirty="0">
                <a:solidFill>
                  <a:srgbClr val="FFFFFF"/>
                </a:solidFill>
                <a:effectLst/>
                <a:latin typeface="Consolas" panose="020B0609020204030204" pitchFamily="49" charset="0"/>
              </a:rPr>
              <a:t>        </a:t>
            </a:r>
            <a:r>
              <a:rPr lang="en-US" sz="1100" b="0" dirty="0">
                <a:solidFill>
                  <a:srgbClr val="9CDCFE"/>
                </a:solidFill>
                <a:effectLst/>
                <a:latin typeface="Consolas" panose="020B0609020204030204" pitchFamily="49" charset="0"/>
              </a:rPr>
              <a:t>column_names</a:t>
            </a:r>
            <a:r>
              <a:rPr lang="en-US" sz="1100" b="0" dirty="0">
                <a:solidFill>
                  <a:srgbClr val="FFFFFF"/>
                </a:solidFill>
                <a:effectLst/>
                <a:latin typeface="Consolas" panose="020B0609020204030204" pitchFamily="49" charset="0"/>
              </a:rPr>
              <a:t>.</a:t>
            </a:r>
            <a:r>
              <a:rPr lang="en-US" sz="1100" b="0" dirty="0">
                <a:solidFill>
                  <a:srgbClr val="DCDCAA"/>
                </a:solidFill>
                <a:effectLst/>
                <a:latin typeface="Consolas" panose="020B0609020204030204" pitchFamily="49" charset="0"/>
              </a:rPr>
              <a:t>append</a:t>
            </a:r>
            <a:r>
              <a:rPr lang="en-US" sz="1100" b="0" dirty="0">
                <a:solidFill>
                  <a:srgbClr val="FFFFFF"/>
                </a:solidFill>
                <a:effectLst/>
                <a:latin typeface="Consolas" panose="020B0609020204030204" pitchFamily="49" charset="0"/>
              </a:rPr>
              <a:t>(</a:t>
            </a:r>
            <a:r>
              <a:rPr lang="en-US" sz="1100" b="0" dirty="0">
                <a:solidFill>
                  <a:srgbClr val="9CDCFE"/>
                </a:solidFill>
                <a:effectLst/>
                <a:latin typeface="Consolas" panose="020B0609020204030204" pitchFamily="49" charset="0"/>
              </a:rPr>
              <a:t>c_name</a:t>
            </a:r>
            <a:r>
              <a:rPr lang="en-US" sz="1100" b="0" dirty="0">
                <a:solidFill>
                  <a:srgbClr val="FFFFFF"/>
                </a:solidFill>
                <a:effectLst/>
                <a:latin typeface="Consolas" panose="020B0609020204030204" pitchFamily="49" charset="0"/>
              </a:rPr>
              <a:t>)</a:t>
            </a:r>
          </a:p>
          <a:p>
            <a:r>
              <a:rPr lang="en-US" sz="1100" b="0" dirty="0">
                <a:solidFill>
                  <a:srgbClr val="DCDCAA"/>
                </a:solidFill>
                <a:effectLst/>
                <a:latin typeface="Consolas" panose="020B0609020204030204" pitchFamily="49" charset="0"/>
              </a:rPr>
              <a:t>print</a:t>
            </a:r>
            <a:r>
              <a:rPr lang="en-US" sz="1100" b="0" dirty="0">
                <a:solidFill>
                  <a:srgbClr val="FFFFFF"/>
                </a:solidFill>
                <a:effectLst/>
                <a:latin typeface="Consolas" panose="020B0609020204030204" pitchFamily="49" charset="0"/>
              </a:rPr>
              <a:t>(</a:t>
            </a:r>
            <a:r>
              <a:rPr lang="en-US" sz="1100" b="0" dirty="0">
                <a:solidFill>
                  <a:srgbClr val="9CDCFE"/>
                </a:solidFill>
                <a:effectLst/>
                <a:latin typeface="Consolas" panose="020B0609020204030204" pitchFamily="49" charset="0"/>
              </a:rPr>
              <a:t>column_names</a:t>
            </a:r>
            <a:r>
              <a:rPr lang="en-US" sz="1100" b="0" dirty="0">
                <a:solidFill>
                  <a:srgbClr val="FFFFFF"/>
                </a:solidFill>
                <a:effectLst/>
                <a:latin typeface="Consolas" panose="020B0609020204030204" pitchFamily="49" charset="0"/>
              </a:rPr>
              <a:t>)</a:t>
            </a:r>
          </a:p>
          <a:p>
            <a:endParaRPr lang="en-US" sz="1400"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D6E3742-DC7D-BB3E-8D17-02830500E94E}"/>
              </a:ext>
            </a:extLst>
          </p:cNvPr>
          <p:cNvSpPr txBox="1"/>
          <p:nvPr/>
        </p:nvSpPr>
        <p:spPr>
          <a:xfrm>
            <a:off x="9365696" y="3116155"/>
            <a:ext cx="1148316" cy="369332"/>
          </a:xfrm>
          <a:prstGeom prst="rect">
            <a:avLst/>
          </a:prstGeom>
          <a:noFill/>
        </p:spPr>
        <p:txBody>
          <a:bodyPr wrap="square">
            <a:spAutoFit/>
          </a:bodyPr>
          <a:lstStyle/>
          <a:p>
            <a:pPr algn="ctr"/>
            <a:r>
              <a:rPr lang="en-US" sz="1800" b="1" i="1" dirty="0">
                <a:solidFill>
                  <a:schemeClr val="tx1"/>
                </a:solidFill>
                <a:latin typeface="Abadi"/>
              </a:rPr>
              <a:t>Step </a:t>
            </a:r>
            <a:r>
              <a:rPr lang="en-US" b="1" i="1" dirty="0">
                <a:latin typeface="Abadi"/>
              </a:rPr>
              <a:t>3</a:t>
            </a:r>
            <a:endParaRPr lang="en-US" b="1" i="1" dirty="0"/>
          </a:p>
        </p:txBody>
      </p:sp>
      <p:sp>
        <p:nvSpPr>
          <p:cNvPr id="9" name="Rectangle: Diagonal Corners Rounded 8">
            <a:extLst>
              <a:ext uri="{FF2B5EF4-FFF2-40B4-BE49-F238E27FC236}">
                <a16:creationId xmlns:a16="http://schemas.microsoft.com/office/drawing/2014/main" id="{C0B88ABA-EE1A-5547-EE40-A65FE321C2D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0" name="Rectangle 9" descr="Open Enrollment">
            <a:extLst>
              <a:ext uri="{FF2B5EF4-FFF2-40B4-BE49-F238E27FC236}">
                <a16:creationId xmlns:a16="http://schemas.microsoft.com/office/drawing/2014/main" id="{82449F73-0642-7273-7151-9AD8103C4201}"/>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B3A23AD6-2D0E-7A54-8E87-6091DA78153B}"/>
              </a:ext>
            </a:extLst>
          </p:cNvPr>
          <p:cNvSpPr txBox="1"/>
          <p:nvPr/>
        </p:nvSpPr>
        <p:spPr>
          <a:xfrm>
            <a:off x="10649320" y="1364309"/>
            <a:ext cx="1545337" cy="369332"/>
          </a:xfrm>
          <a:prstGeom prst="rect">
            <a:avLst/>
          </a:prstGeom>
          <a:noFill/>
        </p:spPr>
        <p:txBody>
          <a:bodyPr wrap="square">
            <a:spAutoFit/>
          </a:bodyPr>
          <a:lstStyle/>
          <a:p>
            <a:r>
              <a:rPr lang="en-US" dirty="0">
                <a:hlinkClick r:id="rId5"/>
              </a:rPr>
              <a:t>GitHub Link</a:t>
            </a:r>
            <a:endParaRPr lang="en-US" dirty="0"/>
          </a:p>
        </p:txBody>
      </p:sp>
    </p:spTree>
    <p:extLst>
      <p:ext uri="{BB962C8B-B14F-4D97-AF65-F5344CB8AC3E}">
        <p14:creationId xmlns:p14="http://schemas.microsoft.com/office/powerpoint/2010/main" val="148242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12</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12</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Collection (Web Scraping) cont.</a:t>
            </a:r>
            <a:endParaRPr lang="en-US" sz="4400" b="1" dirty="0">
              <a:solidFill>
                <a:schemeClr val="tx1"/>
              </a:solidFill>
            </a:endParaRPr>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087699"/>
            <a:ext cx="10104817" cy="14534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b="1" u="sng" dirty="0">
                <a:solidFill>
                  <a:schemeClr val="tx1"/>
                </a:solidFill>
                <a:latin typeface="Abadi" panose="020B0604020104020204" pitchFamily="34" charset="0"/>
              </a:rPr>
              <a:t>2) Parse the launch HTML table and convert it into a dataframe</a:t>
            </a:r>
          </a:p>
          <a:p>
            <a:pPr lvl="1">
              <a:lnSpc>
                <a:spcPct val="120000"/>
              </a:lnSpc>
              <a:spcBef>
                <a:spcPts val="1400"/>
              </a:spcBef>
            </a:pPr>
            <a:r>
              <a:rPr lang="en-US" sz="1800" dirty="0">
                <a:solidFill>
                  <a:schemeClr val="tx1"/>
                </a:solidFill>
                <a:latin typeface="Abadi" panose="020B0604020104020204" pitchFamily="34" charset="0"/>
              </a:rPr>
              <a:t>Step 1: Create empty dictionary with keys from the column names</a:t>
            </a:r>
          </a:p>
          <a:p>
            <a:pPr lvl="1">
              <a:lnSpc>
                <a:spcPct val="120000"/>
              </a:lnSpc>
              <a:spcBef>
                <a:spcPts val="1400"/>
              </a:spcBef>
            </a:pPr>
            <a:r>
              <a:rPr lang="en-US" sz="1800" dirty="0">
                <a:solidFill>
                  <a:schemeClr val="tx1"/>
                </a:solidFill>
                <a:latin typeface="Abadi" panose="020B0604020104020204" pitchFamily="34" charset="0"/>
              </a:rPr>
              <a:t>Step 2: Parsing launch record values from the new dictionary</a:t>
            </a:r>
          </a:p>
          <a:p>
            <a:pPr lvl="1">
              <a:lnSpc>
                <a:spcPct val="120000"/>
              </a:lnSpc>
              <a:spcBef>
                <a:spcPts val="1400"/>
              </a:spcBef>
            </a:pPr>
            <a:r>
              <a:rPr lang="en-US" sz="1800" dirty="0">
                <a:solidFill>
                  <a:schemeClr val="tx1"/>
                </a:solidFill>
                <a:latin typeface="Abadi" panose="020B0604020104020204" pitchFamily="34" charset="0"/>
              </a:rPr>
              <a:t>Step 3: Create dataframe</a:t>
            </a:r>
          </a:p>
        </p:txBody>
      </p:sp>
      <p:sp>
        <p:nvSpPr>
          <p:cNvPr id="7" name="Rectangle 6">
            <a:extLst>
              <a:ext uri="{FF2B5EF4-FFF2-40B4-BE49-F238E27FC236}">
                <a16:creationId xmlns:a16="http://schemas.microsoft.com/office/drawing/2014/main" id="{068094B5-9DC0-7AC4-B0BD-B49C98E5DC5E}"/>
              </a:ext>
            </a:extLst>
          </p:cNvPr>
          <p:cNvSpPr/>
          <p:nvPr/>
        </p:nvSpPr>
        <p:spPr>
          <a:xfrm>
            <a:off x="361212" y="3090229"/>
            <a:ext cx="3809932" cy="349673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200" b="0" dirty="0">
                <a:solidFill>
                  <a:srgbClr val="9CDCFE"/>
                </a:solidFill>
                <a:effectLst/>
                <a:latin typeface="Consolas" panose="020B0609020204030204" pitchFamily="49" charset="0"/>
              </a:rPr>
              <a:t>launch_dict</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dict</a:t>
            </a:r>
            <a:r>
              <a:rPr lang="en-US" sz="1200" b="0" dirty="0">
                <a:solidFill>
                  <a:srgbClr val="FFFFFF"/>
                </a:solidFill>
                <a:effectLst/>
                <a:latin typeface="Consolas" panose="020B0609020204030204" pitchFamily="49" charset="0"/>
              </a:rPr>
              <a:t>.</a:t>
            </a:r>
            <a:r>
              <a:rPr lang="en-US" sz="1200" b="0" dirty="0">
                <a:solidFill>
                  <a:srgbClr val="DCDCAA"/>
                </a:solidFill>
                <a:effectLst/>
                <a:latin typeface="Consolas" panose="020B0609020204030204" pitchFamily="49" charset="0"/>
              </a:rPr>
              <a:t>fromkeys</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column_names</a:t>
            </a:r>
            <a:r>
              <a:rPr lang="en-US" sz="1200" b="0" dirty="0">
                <a:solidFill>
                  <a:srgbClr val="FFFFFF"/>
                </a:solidFill>
                <a:effectLst/>
                <a:latin typeface="Consolas" panose="020B0609020204030204" pitchFamily="49" charset="0"/>
              </a:rPr>
              <a:t>)</a:t>
            </a:r>
          </a:p>
          <a:p>
            <a:r>
              <a:rPr lang="en-US" sz="1200" b="0" dirty="0">
                <a:solidFill>
                  <a:srgbClr val="DCDCAA"/>
                </a:solidFill>
                <a:effectLst/>
                <a:latin typeface="Consolas" panose="020B0609020204030204" pitchFamily="49" charset="0"/>
              </a:rPr>
              <a:t>print</a:t>
            </a:r>
            <a:r>
              <a:rPr lang="en-US" sz="1200" b="0" dirty="0">
                <a:solidFill>
                  <a:srgbClr val="FFFFFF"/>
                </a:solidFill>
                <a:effectLst/>
                <a:latin typeface="Consolas" panose="020B0609020204030204" pitchFamily="49" charset="0"/>
              </a:rPr>
              <a:t>(</a:t>
            </a:r>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p>
          <a:p>
            <a:r>
              <a:rPr lang="en-US" sz="1200" b="0" dirty="0">
                <a:solidFill>
                  <a:srgbClr val="7CA668"/>
                </a:solidFill>
                <a:effectLst/>
                <a:latin typeface="Consolas" panose="020B0609020204030204" pitchFamily="49" charset="0"/>
              </a:rPr>
              <a:t># Remove an irrelvant column</a:t>
            </a:r>
            <a:endParaRPr lang="en-US" sz="1200" b="0" dirty="0">
              <a:solidFill>
                <a:srgbClr val="FFFFFF"/>
              </a:solidFill>
              <a:effectLst/>
              <a:latin typeface="Consolas" panose="020B0609020204030204" pitchFamily="49" charset="0"/>
            </a:endParaRPr>
          </a:p>
          <a:p>
            <a:r>
              <a:rPr lang="en-US" sz="1200" b="0" dirty="0">
                <a:solidFill>
                  <a:srgbClr val="C586C0"/>
                </a:solidFill>
                <a:effectLst/>
                <a:latin typeface="Consolas" panose="020B0609020204030204" pitchFamily="49" charset="0"/>
              </a:rPr>
              <a:t>del</a:t>
            </a:r>
            <a:r>
              <a:rPr lang="en-US" sz="1200" b="0" dirty="0">
                <a:solidFill>
                  <a:srgbClr val="FFFFFF"/>
                </a:solidFill>
                <a:effectLst/>
                <a:latin typeface="Consolas" panose="020B0609020204030204" pitchFamily="49" charset="0"/>
              </a:rPr>
              <a:t> </a:t>
            </a:r>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'Date and time ( )'</a:t>
            </a:r>
            <a:r>
              <a:rPr lang="en-US" sz="1200" b="0" dirty="0">
                <a:solidFill>
                  <a:srgbClr val="FFFFFF"/>
                </a:solidFill>
                <a:effectLst/>
                <a:latin typeface="Consolas" panose="020B0609020204030204" pitchFamily="49" charset="0"/>
              </a:rPr>
              <a:t>]</a:t>
            </a:r>
          </a:p>
          <a:p>
            <a:br>
              <a:rPr lang="en-US" sz="1200" b="0" dirty="0">
                <a:solidFill>
                  <a:srgbClr val="FFFFFF"/>
                </a:solidFill>
                <a:effectLst/>
                <a:latin typeface="Consolas" panose="020B0609020204030204" pitchFamily="49" charset="0"/>
              </a:rPr>
            </a:br>
            <a:r>
              <a:rPr lang="en-US" sz="1200" b="0" dirty="0">
                <a:solidFill>
                  <a:srgbClr val="7CA668"/>
                </a:solidFill>
                <a:effectLst/>
                <a:latin typeface="Consolas" panose="020B0609020204030204" pitchFamily="49" charset="0"/>
              </a:rPr>
              <a:t># Let's initial the launch_dict with each value to be an empty list</a:t>
            </a:r>
            <a:endParaRPr lang="en-US" sz="1200" b="0" dirty="0">
              <a:solidFill>
                <a:srgbClr val="FFFFFF"/>
              </a:solidFill>
              <a:effectLst/>
              <a:latin typeface="Consolas" panose="020B0609020204030204" pitchFamily="49" charset="0"/>
            </a:endParaRP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'Flight No.'</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'Launch site'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'Payload'</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'Payload mass'</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'Orbit'</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'Customer'</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'Launch outcome'</a:t>
            </a:r>
            <a:r>
              <a:rPr lang="en-US" sz="1200" b="0" dirty="0">
                <a:solidFill>
                  <a:srgbClr val="FFFFFF"/>
                </a:solidFill>
                <a:effectLst/>
                <a:latin typeface="Consolas" panose="020B0609020204030204" pitchFamily="49" charset="0"/>
              </a:rPr>
              <a:t>] </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 []</a:t>
            </a:r>
          </a:p>
          <a:p>
            <a:r>
              <a:rPr lang="en-US" sz="1200" b="0" dirty="0">
                <a:solidFill>
                  <a:srgbClr val="7CA668"/>
                </a:solidFill>
                <a:effectLst/>
                <a:latin typeface="Consolas" panose="020B0609020204030204" pitchFamily="49" charset="0"/>
              </a:rPr>
              <a:t># Added some new columns</a:t>
            </a:r>
            <a:endParaRPr lang="en-US" sz="1200" b="0" dirty="0">
              <a:solidFill>
                <a:srgbClr val="FFFFFF"/>
              </a:solidFill>
              <a:effectLst/>
              <a:latin typeface="Consolas" panose="020B0609020204030204" pitchFamily="49" charset="0"/>
            </a:endParaRP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'Version Booster'</a:t>
            </a:r>
            <a:r>
              <a:rPr lang="en-US" sz="1200" b="0" dirty="0">
                <a:solidFill>
                  <a:srgbClr val="FFFFFF"/>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'Booster landing'</a:t>
            </a:r>
            <a:r>
              <a:rPr lang="en-US" sz="1200" b="0" dirty="0">
                <a:solidFill>
                  <a:srgbClr val="FFFFFF"/>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'Date'</a:t>
            </a:r>
            <a:r>
              <a:rPr lang="en-US" sz="1200" b="0" dirty="0">
                <a:solidFill>
                  <a:srgbClr val="FFFFFF"/>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a:t>
            </a:r>
          </a:p>
          <a:p>
            <a:r>
              <a:rPr lang="en-US" sz="1200" b="0" dirty="0">
                <a:solidFill>
                  <a:srgbClr val="9CDCFE"/>
                </a:solidFill>
                <a:effectLst/>
                <a:latin typeface="Consolas" panose="020B0609020204030204" pitchFamily="49" charset="0"/>
              </a:rPr>
              <a:t>launch_dict</a:t>
            </a:r>
            <a:r>
              <a:rPr lang="en-US" sz="1200" b="0" dirty="0">
                <a:solidFill>
                  <a:srgbClr val="FFFFFF"/>
                </a:solidFill>
                <a:effectLst/>
                <a:latin typeface="Consolas" panose="020B0609020204030204" pitchFamily="49" charset="0"/>
              </a:rPr>
              <a:t>[</a:t>
            </a:r>
            <a:r>
              <a:rPr lang="en-US" sz="1200" b="0" dirty="0">
                <a:solidFill>
                  <a:srgbClr val="CE9178"/>
                </a:solidFill>
                <a:effectLst/>
                <a:latin typeface="Consolas" panose="020B0609020204030204" pitchFamily="49" charset="0"/>
              </a:rPr>
              <a:t>'Time'</a:t>
            </a:r>
            <a:r>
              <a:rPr lang="en-US" sz="1200" b="0" dirty="0">
                <a:solidFill>
                  <a:srgbClr val="FFFFFF"/>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r>
              <a:rPr lang="en-US" sz="1200" b="0" dirty="0">
                <a:solidFill>
                  <a:srgbClr val="FFFFFF"/>
                </a:solidFill>
                <a:effectLst/>
                <a:latin typeface="Consolas" panose="020B0609020204030204" pitchFamily="49" charset="0"/>
              </a:rPr>
              <a:t>[]</a:t>
            </a:r>
          </a:p>
        </p:txBody>
      </p:sp>
      <p:sp>
        <p:nvSpPr>
          <p:cNvPr id="11" name="Rectangle 10">
            <a:extLst>
              <a:ext uri="{FF2B5EF4-FFF2-40B4-BE49-F238E27FC236}">
                <a16:creationId xmlns:a16="http://schemas.microsoft.com/office/drawing/2014/main" id="{2934820D-3379-61B7-414E-D1C3DFB03888}"/>
              </a:ext>
            </a:extLst>
          </p:cNvPr>
          <p:cNvSpPr/>
          <p:nvPr/>
        </p:nvSpPr>
        <p:spPr>
          <a:xfrm>
            <a:off x="5241852" y="5770300"/>
            <a:ext cx="4667692" cy="90055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400" b="0" dirty="0">
                <a:solidFill>
                  <a:srgbClr val="7CA668"/>
                </a:solidFill>
                <a:effectLst/>
                <a:latin typeface="Consolas" panose="020B0609020204030204" pitchFamily="49" charset="0"/>
              </a:rPr>
              <a:t># Assuming launch_dict is a dictionary with keys as column names and values as lists</a:t>
            </a:r>
            <a:endParaRPr lang="en-US" sz="1400" b="0" dirty="0">
              <a:solidFill>
                <a:srgbClr val="FFFFFF"/>
              </a:solidFill>
              <a:effectLst/>
              <a:latin typeface="Consolas" panose="020B0609020204030204" pitchFamily="49" charset="0"/>
            </a:endParaRPr>
          </a:p>
          <a:p>
            <a:r>
              <a:rPr lang="en-US" sz="1400" b="0" dirty="0">
                <a:solidFill>
                  <a:srgbClr val="9CDCFE"/>
                </a:solidFill>
                <a:effectLst/>
                <a:latin typeface="Consolas" panose="020B0609020204030204" pitchFamily="49" charset="0"/>
              </a:rPr>
              <a:t>df</a:t>
            </a:r>
            <a:r>
              <a:rPr lang="en-US" sz="1400" b="0" dirty="0">
                <a:solidFill>
                  <a:srgbClr val="FFFFFF"/>
                </a:solidFill>
                <a:effectLst/>
                <a:latin typeface="Consolas" panose="020B0609020204030204" pitchFamily="49" charset="0"/>
              </a:rPr>
              <a:t> </a:t>
            </a:r>
            <a:r>
              <a:rPr lang="en-US" sz="1400" b="0" dirty="0">
                <a:solidFill>
                  <a:srgbClr val="D4D4D4"/>
                </a:solidFill>
                <a:effectLst/>
                <a:latin typeface="Consolas" panose="020B0609020204030204" pitchFamily="49" charset="0"/>
              </a:rPr>
              <a:t>=</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pd</a:t>
            </a:r>
            <a:r>
              <a:rPr lang="en-US" sz="1400" b="0" dirty="0">
                <a:solidFill>
                  <a:srgbClr val="FFFFFF"/>
                </a:solidFill>
                <a:effectLst/>
                <a:latin typeface="Consolas" panose="020B0609020204030204" pitchFamily="49" charset="0"/>
              </a:rPr>
              <a:t>.</a:t>
            </a:r>
            <a:r>
              <a:rPr lang="en-US" sz="1400" b="0" dirty="0">
                <a:solidFill>
                  <a:srgbClr val="4EC9B0"/>
                </a:solidFill>
                <a:effectLst/>
                <a:latin typeface="Consolas" panose="020B0609020204030204" pitchFamily="49" charset="0"/>
              </a:rPr>
              <a:t>DataFrame</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key</a:t>
            </a:r>
            <a:r>
              <a:rPr lang="en-US" sz="1400" b="0" dirty="0">
                <a:solidFill>
                  <a:srgbClr val="FFFFFF"/>
                </a:solidFill>
                <a:effectLst/>
                <a:latin typeface="Consolas" panose="020B0609020204030204" pitchFamily="49" charset="0"/>
              </a:rPr>
              <a:t>: </a:t>
            </a:r>
            <a:r>
              <a:rPr lang="en-US" sz="1400" b="0" dirty="0">
                <a:solidFill>
                  <a:srgbClr val="4EC9B0"/>
                </a:solidFill>
                <a:effectLst/>
                <a:latin typeface="Consolas" panose="020B0609020204030204" pitchFamily="49" charset="0"/>
              </a:rPr>
              <a:t>pd</a:t>
            </a:r>
            <a:r>
              <a:rPr lang="en-US" sz="1400" b="0" dirty="0">
                <a:solidFill>
                  <a:srgbClr val="FFFFFF"/>
                </a:solidFill>
                <a:effectLst/>
                <a:latin typeface="Consolas" panose="020B0609020204030204" pitchFamily="49" charset="0"/>
              </a:rPr>
              <a:t>.</a:t>
            </a:r>
            <a:r>
              <a:rPr lang="en-US" sz="1400" b="0" dirty="0">
                <a:solidFill>
                  <a:srgbClr val="4EC9B0"/>
                </a:solidFill>
                <a:effectLst/>
                <a:latin typeface="Consolas" panose="020B0609020204030204" pitchFamily="49" charset="0"/>
              </a:rPr>
              <a:t>Series</a:t>
            </a:r>
            <a:r>
              <a:rPr lang="en-US" sz="1400" b="0" dirty="0">
                <a:solidFill>
                  <a:srgbClr val="FFFFFF"/>
                </a:solidFill>
                <a:effectLst/>
                <a:latin typeface="Consolas" panose="020B0609020204030204" pitchFamily="49" charset="0"/>
              </a:rPr>
              <a:t>(</a:t>
            </a:r>
            <a:r>
              <a:rPr lang="en-US" sz="1400" b="0" dirty="0">
                <a:solidFill>
                  <a:srgbClr val="9CDCFE"/>
                </a:solidFill>
                <a:effectLst/>
                <a:latin typeface="Consolas" panose="020B0609020204030204" pitchFamily="49" charset="0"/>
              </a:rPr>
              <a:t>value</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dtype</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'object'</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for</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key</a:t>
            </a:r>
            <a:r>
              <a:rPr lang="en-US" sz="1400" b="0" dirty="0">
                <a:solidFill>
                  <a:srgbClr val="FFFFFF"/>
                </a:solidFill>
                <a:effectLst/>
                <a:latin typeface="Consolas" panose="020B0609020204030204" pitchFamily="49" charset="0"/>
              </a:rPr>
              <a:t>, </a:t>
            </a:r>
            <a:r>
              <a:rPr lang="en-US" sz="1400" b="0" dirty="0">
                <a:solidFill>
                  <a:srgbClr val="9CDCFE"/>
                </a:solidFill>
                <a:effectLst/>
                <a:latin typeface="Consolas" panose="020B0609020204030204" pitchFamily="49" charset="0"/>
              </a:rPr>
              <a:t>value</a:t>
            </a:r>
            <a:r>
              <a:rPr lang="en-US" sz="1400" b="0" dirty="0">
                <a:solidFill>
                  <a:srgbClr val="FFFFFF"/>
                </a:solidFill>
                <a:effectLst/>
                <a:latin typeface="Consolas" panose="020B0609020204030204" pitchFamily="49" charset="0"/>
              </a:rPr>
              <a:t> </a:t>
            </a:r>
            <a:r>
              <a:rPr lang="en-US" sz="1400" b="0" dirty="0">
                <a:solidFill>
                  <a:srgbClr val="C586C0"/>
                </a:solidFill>
                <a:effectLst/>
                <a:latin typeface="Consolas" panose="020B0609020204030204" pitchFamily="49" charset="0"/>
              </a:rPr>
              <a:t>in</a:t>
            </a:r>
            <a:r>
              <a:rPr lang="en-US" sz="1400" b="0" dirty="0">
                <a:solidFill>
                  <a:srgbClr val="FFFFFF"/>
                </a:solidFill>
                <a:effectLst/>
                <a:latin typeface="Consolas" panose="020B0609020204030204" pitchFamily="49" charset="0"/>
              </a:rPr>
              <a:t> launch_dict.items()})</a:t>
            </a:r>
          </a:p>
        </p:txBody>
      </p:sp>
      <p:sp>
        <p:nvSpPr>
          <p:cNvPr id="13" name="TextBox 12">
            <a:extLst>
              <a:ext uri="{FF2B5EF4-FFF2-40B4-BE49-F238E27FC236}">
                <a16:creationId xmlns:a16="http://schemas.microsoft.com/office/drawing/2014/main" id="{A9F637DE-AE7B-4099-4FF2-B7A1B84ACBC0}"/>
              </a:ext>
            </a:extLst>
          </p:cNvPr>
          <p:cNvSpPr txBox="1"/>
          <p:nvPr/>
        </p:nvSpPr>
        <p:spPr>
          <a:xfrm>
            <a:off x="3108991" y="4877469"/>
            <a:ext cx="1148316" cy="369332"/>
          </a:xfrm>
          <a:prstGeom prst="rect">
            <a:avLst/>
          </a:prstGeom>
          <a:noFill/>
        </p:spPr>
        <p:txBody>
          <a:bodyPr wrap="square">
            <a:spAutoFit/>
          </a:bodyPr>
          <a:lstStyle/>
          <a:p>
            <a:pPr algn="ctr"/>
            <a:r>
              <a:rPr lang="en-US" sz="1800" b="1" i="1" dirty="0">
                <a:solidFill>
                  <a:schemeClr val="tx1"/>
                </a:solidFill>
                <a:latin typeface="Abadi"/>
              </a:rPr>
              <a:t>Step 1</a:t>
            </a:r>
            <a:endParaRPr lang="en-US" b="1" i="1" dirty="0"/>
          </a:p>
        </p:txBody>
      </p:sp>
      <p:sp>
        <p:nvSpPr>
          <p:cNvPr id="15" name="TextBox 14">
            <a:extLst>
              <a:ext uri="{FF2B5EF4-FFF2-40B4-BE49-F238E27FC236}">
                <a16:creationId xmlns:a16="http://schemas.microsoft.com/office/drawing/2014/main" id="{3E48FB83-00C1-6900-56E5-E6F5CF8763A3}"/>
              </a:ext>
            </a:extLst>
          </p:cNvPr>
          <p:cNvSpPr txBox="1"/>
          <p:nvPr/>
        </p:nvSpPr>
        <p:spPr>
          <a:xfrm>
            <a:off x="8711923" y="6319350"/>
            <a:ext cx="1148316" cy="369332"/>
          </a:xfrm>
          <a:prstGeom prst="rect">
            <a:avLst/>
          </a:prstGeom>
          <a:noFill/>
        </p:spPr>
        <p:txBody>
          <a:bodyPr wrap="square">
            <a:spAutoFit/>
          </a:bodyPr>
          <a:lstStyle/>
          <a:p>
            <a:pPr algn="ctr"/>
            <a:r>
              <a:rPr lang="en-US" sz="1800" b="1" i="1" dirty="0">
                <a:solidFill>
                  <a:schemeClr val="tx1"/>
                </a:solidFill>
                <a:latin typeface="Abadi"/>
              </a:rPr>
              <a:t>Step </a:t>
            </a:r>
            <a:r>
              <a:rPr lang="en-US" b="1" i="1" dirty="0">
                <a:latin typeface="Abadi"/>
              </a:rPr>
              <a:t>3</a:t>
            </a:r>
            <a:endParaRPr lang="en-US" b="1" i="1" dirty="0"/>
          </a:p>
        </p:txBody>
      </p:sp>
      <p:sp>
        <p:nvSpPr>
          <p:cNvPr id="2" name="Rectangle 1">
            <a:extLst>
              <a:ext uri="{FF2B5EF4-FFF2-40B4-BE49-F238E27FC236}">
                <a16:creationId xmlns:a16="http://schemas.microsoft.com/office/drawing/2014/main" id="{7B6D918F-9D54-E1A1-5348-26A04A3A71D6}"/>
              </a:ext>
            </a:extLst>
          </p:cNvPr>
          <p:cNvSpPr/>
          <p:nvPr/>
        </p:nvSpPr>
        <p:spPr>
          <a:xfrm>
            <a:off x="5105549" y="2465500"/>
            <a:ext cx="6725239" cy="314325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350" b="0" dirty="0">
                <a:solidFill>
                  <a:srgbClr val="9CDCFE"/>
                </a:solidFill>
                <a:effectLst/>
                <a:latin typeface="Consolas" panose="020B0609020204030204" pitchFamily="49" charset="0"/>
              </a:rPr>
              <a:t>extracted_row</a:t>
            </a:r>
            <a:r>
              <a:rPr lang="en-US" sz="1350" b="0" dirty="0">
                <a:solidFill>
                  <a:srgbClr val="CCCCCC"/>
                </a:solidFill>
                <a:effectLst/>
                <a:latin typeface="Consolas" panose="020B0609020204030204" pitchFamily="49" charset="0"/>
              </a:rPr>
              <a:t> </a:t>
            </a:r>
            <a:r>
              <a:rPr lang="en-US" sz="1350" b="0" dirty="0">
                <a:solidFill>
                  <a:srgbClr val="D4D4D4"/>
                </a:solidFill>
                <a:effectLst/>
                <a:latin typeface="Consolas" panose="020B0609020204030204" pitchFamily="49" charset="0"/>
              </a:rPr>
              <a:t>=</a:t>
            </a:r>
            <a:r>
              <a:rPr lang="en-US" sz="1350" b="0" dirty="0">
                <a:solidFill>
                  <a:srgbClr val="CCCCCC"/>
                </a:solidFill>
                <a:effectLst/>
                <a:latin typeface="Consolas" panose="020B0609020204030204" pitchFamily="49" charset="0"/>
              </a:rPr>
              <a:t> </a:t>
            </a:r>
            <a:r>
              <a:rPr lang="en-US" sz="1350" b="0" dirty="0">
                <a:solidFill>
                  <a:srgbClr val="B5CEA8"/>
                </a:solidFill>
                <a:effectLst/>
                <a:latin typeface="Consolas" panose="020B0609020204030204" pitchFamily="49" charset="0"/>
              </a:rPr>
              <a:t>0</a:t>
            </a:r>
            <a:endParaRPr lang="en-US" sz="1350" b="0" dirty="0">
              <a:solidFill>
                <a:srgbClr val="CCCCCC"/>
              </a:solidFill>
              <a:effectLst/>
              <a:latin typeface="Consolas" panose="020B0609020204030204" pitchFamily="49" charset="0"/>
            </a:endParaRPr>
          </a:p>
          <a:p>
            <a:r>
              <a:rPr lang="en-US" sz="1350" b="0" dirty="0">
                <a:solidFill>
                  <a:srgbClr val="6A9955"/>
                </a:solidFill>
                <a:effectLst/>
                <a:latin typeface="Consolas" panose="020B0609020204030204" pitchFamily="49" charset="0"/>
              </a:rPr>
              <a:t>#Extract each table </a:t>
            </a:r>
            <a:endParaRPr lang="en-US" sz="1350" b="0" dirty="0">
              <a:solidFill>
                <a:srgbClr val="CCCCCC"/>
              </a:solidFill>
              <a:effectLst/>
              <a:latin typeface="Consolas" panose="020B0609020204030204" pitchFamily="49" charset="0"/>
            </a:endParaRPr>
          </a:p>
          <a:p>
            <a:r>
              <a:rPr lang="en-US" sz="1350" b="0" dirty="0">
                <a:solidFill>
                  <a:srgbClr val="C586C0"/>
                </a:solidFill>
                <a:effectLst/>
                <a:latin typeface="Consolas" panose="020B0609020204030204" pitchFamily="49" charset="0"/>
              </a:rPr>
              <a:t>for</a:t>
            </a:r>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table_number</a:t>
            </a:r>
            <a:r>
              <a:rPr lang="en-US" sz="1350" b="0" dirty="0">
                <a:solidFill>
                  <a:srgbClr val="CCCCCC"/>
                </a:solidFill>
                <a:effectLst/>
                <a:latin typeface="Consolas" panose="020B0609020204030204" pitchFamily="49" charset="0"/>
              </a:rPr>
              <a:t>,</a:t>
            </a:r>
            <a:r>
              <a:rPr lang="en-US" sz="1350" b="0" dirty="0">
                <a:solidFill>
                  <a:srgbClr val="9CDCFE"/>
                </a:solidFill>
                <a:effectLst/>
                <a:latin typeface="Consolas" panose="020B0609020204030204" pitchFamily="49" charset="0"/>
              </a:rPr>
              <a:t>table</a:t>
            </a:r>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in</a:t>
            </a:r>
            <a:r>
              <a:rPr lang="en-US" sz="1350" b="0" dirty="0">
                <a:solidFill>
                  <a:srgbClr val="CCCCCC"/>
                </a:solidFill>
                <a:effectLst/>
                <a:latin typeface="Consolas" panose="020B0609020204030204" pitchFamily="49" charset="0"/>
              </a:rPr>
              <a:t> </a:t>
            </a:r>
            <a:r>
              <a:rPr lang="en-US" sz="1350" b="0" dirty="0">
                <a:solidFill>
                  <a:srgbClr val="4EC9B0"/>
                </a:solidFill>
                <a:effectLst/>
                <a:latin typeface="Consolas" panose="020B0609020204030204" pitchFamily="49" charset="0"/>
              </a:rPr>
              <a:t>enumerate</a:t>
            </a:r>
            <a:r>
              <a:rPr lang="en-US" sz="1350" b="0" dirty="0">
                <a:solidFill>
                  <a:srgbClr val="CCCCCC"/>
                </a:solidFill>
                <a:effectLst/>
                <a:latin typeface="Consolas" panose="020B0609020204030204" pitchFamily="49" charset="0"/>
              </a:rPr>
              <a:t>(soup.find_all(</a:t>
            </a:r>
            <a:r>
              <a:rPr lang="en-US" sz="1350" b="0" dirty="0">
                <a:solidFill>
                  <a:srgbClr val="CE9178"/>
                </a:solidFill>
                <a:effectLst/>
                <a:latin typeface="Consolas" panose="020B0609020204030204" pitchFamily="49" charset="0"/>
              </a:rPr>
              <a:t>'table'</a:t>
            </a:r>
            <a:r>
              <a:rPr lang="en-US" sz="1350" b="0" dirty="0">
                <a:solidFill>
                  <a:srgbClr val="CCCCCC"/>
                </a:solidFill>
                <a:effectLst/>
                <a:latin typeface="Consolas" panose="020B0609020204030204" pitchFamily="49" charset="0"/>
              </a:rPr>
              <a:t>,</a:t>
            </a:r>
            <a:r>
              <a:rPr lang="en-US" sz="1350" b="0" dirty="0">
                <a:solidFill>
                  <a:srgbClr val="CE9178"/>
                </a:solidFill>
                <a:effectLst/>
                <a:latin typeface="Consolas" panose="020B0609020204030204" pitchFamily="49" charset="0"/>
              </a:rPr>
              <a:t>"wikitable plainrowheaders collapsible"</a:t>
            </a:r>
            <a:r>
              <a:rPr lang="en-US" sz="1350" b="0" dirty="0">
                <a:solidFill>
                  <a:srgbClr val="CCCCCC"/>
                </a:solidFill>
                <a:effectLst/>
                <a:latin typeface="Consolas" panose="020B0609020204030204" pitchFamily="49" charset="0"/>
              </a:rPr>
              <a:t>)):</a:t>
            </a:r>
          </a:p>
          <a:p>
            <a:r>
              <a:rPr lang="en-US" sz="1350" b="0" dirty="0">
                <a:solidFill>
                  <a:srgbClr val="CCCCCC"/>
                </a:solidFill>
                <a:effectLst/>
                <a:latin typeface="Consolas" panose="020B0609020204030204" pitchFamily="49" charset="0"/>
              </a:rPr>
              <a:t>   </a:t>
            </a:r>
            <a:r>
              <a:rPr lang="en-US" sz="1350" b="0" dirty="0">
                <a:solidFill>
                  <a:srgbClr val="6A9955"/>
                </a:solidFill>
                <a:effectLst/>
                <a:latin typeface="Consolas" panose="020B0609020204030204" pitchFamily="49" charset="0"/>
              </a:rPr>
              <a:t># get table row </a:t>
            </a:r>
            <a:endParaRPr lang="en-US" sz="1350" b="0" dirty="0">
              <a:solidFill>
                <a:srgbClr val="CCCCCC"/>
              </a:solidFill>
              <a:effectLst/>
              <a:latin typeface="Consolas" panose="020B0609020204030204" pitchFamily="49" charset="0"/>
            </a:endParaRPr>
          </a:p>
          <a:p>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for</a:t>
            </a:r>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rows</a:t>
            </a:r>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in</a:t>
            </a:r>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table</a:t>
            </a:r>
            <a:r>
              <a:rPr lang="en-US" sz="1350" b="0" dirty="0">
                <a:solidFill>
                  <a:srgbClr val="CCCCCC"/>
                </a:solidFill>
                <a:effectLst/>
                <a:latin typeface="Consolas" panose="020B0609020204030204" pitchFamily="49" charset="0"/>
              </a:rPr>
              <a:t>.find_all(</a:t>
            </a:r>
            <a:r>
              <a:rPr lang="en-US" sz="1350" b="0" dirty="0">
                <a:solidFill>
                  <a:srgbClr val="CE9178"/>
                </a:solidFill>
                <a:effectLst/>
                <a:latin typeface="Consolas" panose="020B0609020204030204" pitchFamily="49" charset="0"/>
              </a:rPr>
              <a:t>"tr"</a:t>
            </a:r>
            <a:r>
              <a:rPr lang="en-US" sz="1350" b="0" dirty="0">
                <a:solidFill>
                  <a:srgbClr val="CCCCCC"/>
                </a:solidFill>
                <a:effectLst/>
                <a:latin typeface="Consolas" panose="020B0609020204030204" pitchFamily="49" charset="0"/>
              </a:rPr>
              <a:t>):</a:t>
            </a:r>
          </a:p>
          <a:p>
            <a:r>
              <a:rPr lang="en-US" sz="1350" b="0" dirty="0">
                <a:solidFill>
                  <a:srgbClr val="CCCCCC"/>
                </a:solidFill>
                <a:effectLst/>
                <a:latin typeface="Consolas" panose="020B0609020204030204" pitchFamily="49" charset="0"/>
              </a:rPr>
              <a:t>        </a:t>
            </a:r>
            <a:r>
              <a:rPr lang="en-US" sz="1350" b="0" dirty="0">
                <a:solidFill>
                  <a:srgbClr val="6A9955"/>
                </a:solidFill>
                <a:effectLst/>
                <a:latin typeface="Consolas" panose="020B0609020204030204" pitchFamily="49" charset="0"/>
              </a:rPr>
              <a:t>#check to see if first table heading is as number corresponding to launch a number </a:t>
            </a:r>
            <a:endParaRPr lang="en-US" sz="1350" b="0" dirty="0">
              <a:solidFill>
                <a:srgbClr val="CCCCCC"/>
              </a:solidFill>
              <a:effectLst/>
              <a:latin typeface="Consolas" panose="020B0609020204030204" pitchFamily="49" charset="0"/>
            </a:endParaRPr>
          </a:p>
          <a:p>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if</a:t>
            </a:r>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rows</a:t>
            </a:r>
            <a:r>
              <a:rPr lang="en-US" sz="1350" b="0" dirty="0">
                <a:solidFill>
                  <a:srgbClr val="CCCCCC"/>
                </a:solidFill>
                <a:effectLst/>
                <a:latin typeface="Consolas" panose="020B0609020204030204" pitchFamily="49" charset="0"/>
              </a:rPr>
              <a:t>.th:</a:t>
            </a:r>
          </a:p>
          <a:p>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if</a:t>
            </a:r>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rows</a:t>
            </a:r>
            <a:r>
              <a:rPr lang="en-US" sz="1350" b="0" dirty="0">
                <a:solidFill>
                  <a:srgbClr val="CCCCCC"/>
                </a:solidFill>
                <a:effectLst/>
                <a:latin typeface="Consolas" panose="020B0609020204030204" pitchFamily="49" charset="0"/>
              </a:rPr>
              <a:t>.th.string:</a:t>
            </a:r>
          </a:p>
          <a:p>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flight_number</a:t>
            </a:r>
            <a:r>
              <a:rPr lang="en-US" sz="1350" b="0" dirty="0">
                <a:solidFill>
                  <a:srgbClr val="D4D4D4"/>
                </a:solidFill>
                <a:effectLst/>
                <a:latin typeface="Consolas" panose="020B0609020204030204" pitchFamily="49" charset="0"/>
              </a:rPr>
              <a:t>=</a:t>
            </a:r>
            <a:r>
              <a:rPr lang="en-US" sz="1350" b="0" dirty="0">
                <a:solidFill>
                  <a:srgbClr val="9CDCFE"/>
                </a:solidFill>
                <a:effectLst/>
                <a:latin typeface="Consolas" panose="020B0609020204030204" pitchFamily="49" charset="0"/>
              </a:rPr>
              <a:t>rows</a:t>
            </a:r>
            <a:r>
              <a:rPr lang="en-US" sz="1350" b="0" dirty="0">
                <a:solidFill>
                  <a:srgbClr val="CCCCCC"/>
                </a:solidFill>
                <a:effectLst/>
                <a:latin typeface="Consolas" panose="020B0609020204030204" pitchFamily="49" charset="0"/>
              </a:rPr>
              <a:t>.th.string.strip()</a:t>
            </a:r>
          </a:p>
          <a:p>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flag</a:t>
            </a:r>
            <a:r>
              <a:rPr lang="en-US" sz="1350" b="0" dirty="0">
                <a:solidFill>
                  <a:srgbClr val="D4D4D4"/>
                </a:solidFill>
                <a:effectLst/>
                <a:latin typeface="Consolas" panose="020B0609020204030204" pitchFamily="49" charset="0"/>
              </a:rPr>
              <a:t>=</a:t>
            </a:r>
            <a:r>
              <a:rPr lang="en-US" sz="1350" b="0" dirty="0">
                <a:solidFill>
                  <a:srgbClr val="9CDCFE"/>
                </a:solidFill>
                <a:effectLst/>
                <a:latin typeface="Consolas" panose="020B0609020204030204" pitchFamily="49" charset="0"/>
              </a:rPr>
              <a:t>flight_number</a:t>
            </a:r>
            <a:r>
              <a:rPr lang="en-US" sz="1350" b="0" dirty="0">
                <a:solidFill>
                  <a:srgbClr val="CCCCCC"/>
                </a:solidFill>
                <a:effectLst/>
                <a:latin typeface="Consolas" panose="020B0609020204030204" pitchFamily="49" charset="0"/>
              </a:rPr>
              <a:t>.isdigit()</a:t>
            </a:r>
          </a:p>
          <a:p>
            <a:r>
              <a:rPr lang="en-US" sz="1350" b="0" dirty="0">
                <a:solidFill>
                  <a:srgbClr val="CCCCCC"/>
                </a:solidFill>
                <a:effectLst/>
                <a:latin typeface="Consolas" panose="020B0609020204030204" pitchFamily="49" charset="0"/>
              </a:rPr>
              <a:t>        </a:t>
            </a:r>
            <a:r>
              <a:rPr lang="en-US" sz="1350" b="0" dirty="0">
                <a:solidFill>
                  <a:srgbClr val="C586C0"/>
                </a:solidFill>
                <a:effectLst/>
                <a:latin typeface="Consolas" panose="020B0609020204030204" pitchFamily="49" charset="0"/>
              </a:rPr>
              <a:t>else</a:t>
            </a:r>
            <a:r>
              <a:rPr lang="en-US" sz="1350" b="0" dirty="0">
                <a:solidFill>
                  <a:srgbClr val="CCCCCC"/>
                </a:solidFill>
                <a:effectLst/>
                <a:latin typeface="Consolas" panose="020B0609020204030204" pitchFamily="49" charset="0"/>
              </a:rPr>
              <a:t>:</a:t>
            </a:r>
          </a:p>
          <a:p>
            <a:r>
              <a:rPr lang="en-US" sz="1350" b="0" dirty="0">
                <a:solidFill>
                  <a:srgbClr val="CCCCCC"/>
                </a:solidFill>
                <a:effectLst/>
                <a:latin typeface="Consolas" panose="020B0609020204030204" pitchFamily="49" charset="0"/>
              </a:rPr>
              <a:t>            </a:t>
            </a:r>
            <a:r>
              <a:rPr lang="en-US" sz="1350" b="0" dirty="0">
                <a:solidFill>
                  <a:srgbClr val="9CDCFE"/>
                </a:solidFill>
                <a:effectLst/>
                <a:latin typeface="Consolas" panose="020B0609020204030204" pitchFamily="49" charset="0"/>
              </a:rPr>
              <a:t>flag</a:t>
            </a:r>
            <a:r>
              <a:rPr lang="en-US" sz="1350" b="0" dirty="0">
                <a:solidFill>
                  <a:srgbClr val="D4D4D4"/>
                </a:solidFill>
                <a:effectLst/>
                <a:latin typeface="Consolas" panose="020B0609020204030204" pitchFamily="49" charset="0"/>
              </a:rPr>
              <a:t>=</a:t>
            </a:r>
            <a:r>
              <a:rPr lang="en-US" sz="1350" b="0" dirty="0">
                <a:solidFill>
                  <a:srgbClr val="569CD6"/>
                </a:solidFill>
                <a:effectLst/>
                <a:latin typeface="Consolas" panose="020B0609020204030204" pitchFamily="49" charset="0"/>
              </a:rPr>
              <a:t>False</a:t>
            </a:r>
            <a:endParaRPr lang="en-US" sz="1350" b="0" dirty="0">
              <a:solidFill>
                <a:srgbClr val="CCCCCC"/>
              </a:solidFill>
              <a:effectLst/>
              <a:latin typeface="Consolas" panose="020B0609020204030204" pitchFamily="49" charset="0"/>
            </a:endParaRPr>
          </a:p>
          <a:p>
            <a:endParaRPr lang="en-US" sz="1400" b="0" dirty="0">
              <a:solidFill>
                <a:srgbClr val="FFFFFF"/>
              </a:solidFill>
              <a:effectLst/>
              <a:latin typeface="Consolas" panose="020B0609020204030204" pitchFamily="49" charset="0"/>
            </a:endParaRPr>
          </a:p>
        </p:txBody>
      </p:sp>
      <p:sp>
        <p:nvSpPr>
          <p:cNvPr id="8" name="TextBox 7">
            <a:extLst>
              <a:ext uri="{FF2B5EF4-FFF2-40B4-BE49-F238E27FC236}">
                <a16:creationId xmlns:a16="http://schemas.microsoft.com/office/drawing/2014/main" id="{22A3DF59-5D4A-1075-1830-BA217AFC5450}"/>
              </a:ext>
            </a:extLst>
          </p:cNvPr>
          <p:cNvSpPr txBox="1"/>
          <p:nvPr/>
        </p:nvSpPr>
        <p:spPr>
          <a:xfrm>
            <a:off x="10390187" y="4891354"/>
            <a:ext cx="1148316" cy="369332"/>
          </a:xfrm>
          <a:prstGeom prst="rect">
            <a:avLst/>
          </a:prstGeom>
          <a:noFill/>
        </p:spPr>
        <p:txBody>
          <a:bodyPr wrap="square">
            <a:spAutoFit/>
          </a:bodyPr>
          <a:lstStyle/>
          <a:p>
            <a:pPr algn="ctr"/>
            <a:r>
              <a:rPr lang="en-US" sz="1800" b="1" i="1" dirty="0">
                <a:solidFill>
                  <a:schemeClr val="tx1"/>
                </a:solidFill>
                <a:latin typeface="Abadi"/>
              </a:rPr>
              <a:t>Step 2</a:t>
            </a:r>
            <a:endParaRPr lang="en-US" b="1" i="1" dirty="0"/>
          </a:p>
        </p:txBody>
      </p:sp>
      <p:sp>
        <p:nvSpPr>
          <p:cNvPr id="9" name="Rectangle: Diagonal Corners Rounded 8">
            <a:extLst>
              <a:ext uri="{FF2B5EF4-FFF2-40B4-BE49-F238E27FC236}">
                <a16:creationId xmlns:a16="http://schemas.microsoft.com/office/drawing/2014/main" id="{4FBFA412-1451-702D-CAB0-816ED7A6EA7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0" name="Rectangle 9" descr="Open Enrollment">
            <a:extLst>
              <a:ext uri="{FF2B5EF4-FFF2-40B4-BE49-F238E27FC236}">
                <a16:creationId xmlns:a16="http://schemas.microsoft.com/office/drawing/2014/main" id="{55FDBDAE-35B0-7E54-269A-2C91D7601DCA}"/>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2" name="TextBox 11">
            <a:extLst>
              <a:ext uri="{FF2B5EF4-FFF2-40B4-BE49-F238E27FC236}">
                <a16:creationId xmlns:a16="http://schemas.microsoft.com/office/drawing/2014/main" id="{B6319799-30E8-1D8B-6E29-4E667439272D}"/>
              </a:ext>
            </a:extLst>
          </p:cNvPr>
          <p:cNvSpPr txBox="1"/>
          <p:nvPr/>
        </p:nvSpPr>
        <p:spPr>
          <a:xfrm>
            <a:off x="10196936" y="6175160"/>
            <a:ext cx="1545337" cy="369332"/>
          </a:xfrm>
          <a:prstGeom prst="rect">
            <a:avLst/>
          </a:prstGeom>
          <a:noFill/>
        </p:spPr>
        <p:txBody>
          <a:bodyPr wrap="square">
            <a:spAutoFit/>
          </a:bodyPr>
          <a:lstStyle/>
          <a:p>
            <a:r>
              <a:rPr lang="en-US" dirty="0">
                <a:hlinkClick r:id="rId5"/>
              </a:rPr>
              <a:t>GitHub Link</a:t>
            </a:r>
            <a:endParaRPr lang="en-US" dirty="0"/>
          </a:p>
        </p:txBody>
      </p:sp>
    </p:spTree>
    <p:extLst>
      <p:ext uri="{BB962C8B-B14F-4D97-AF65-F5344CB8AC3E}">
        <p14:creationId xmlns:p14="http://schemas.microsoft.com/office/powerpoint/2010/main" val="3225169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Wrangling</a:t>
            </a:r>
            <a:endParaRPr lang="en-US" sz="4400" b="1" dirty="0">
              <a:solidFill>
                <a:schemeClr val="tx1"/>
              </a:solidFill>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 name="Rectangle 4">
            <a:extLst>
              <a:ext uri="{FF2B5EF4-FFF2-40B4-BE49-F238E27FC236}">
                <a16:creationId xmlns:a16="http://schemas.microsoft.com/office/drawing/2014/main" id="{4ECC00FE-7EE1-AF22-D383-83C2CFE8E6EE}"/>
              </a:ext>
            </a:extLst>
          </p:cNvPr>
          <p:cNvSpPr/>
          <p:nvPr/>
        </p:nvSpPr>
        <p:spPr>
          <a:xfrm>
            <a:off x="427111" y="2728912"/>
            <a:ext cx="3086100" cy="14001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7DB80DF-3990-73B8-1FDB-C7A70382BB75}"/>
              </a:ext>
            </a:extLst>
          </p:cNvPr>
          <p:cNvSpPr/>
          <p:nvPr/>
        </p:nvSpPr>
        <p:spPr>
          <a:xfrm>
            <a:off x="4606051" y="2728909"/>
            <a:ext cx="3086100" cy="14001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6D3092-2883-0F87-C735-9E37ADBBCD21}"/>
              </a:ext>
            </a:extLst>
          </p:cNvPr>
          <p:cNvSpPr/>
          <p:nvPr/>
        </p:nvSpPr>
        <p:spPr>
          <a:xfrm>
            <a:off x="8747505" y="2728912"/>
            <a:ext cx="3086100" cy="140017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800" b="1" u="sng"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Define labels to the data for superviised model training</a:t>
            </a:r>
            <a:endParaRPr lang="en-US"/>
          </a:p>
        </p:txBody>
      </p:sp>
      <p:sp>
        <p:nvSpPr>
          <p:cNvPr id="12" name="TextBox 11">
            <a:extLst>
              <a:ext uri="{FF2B5EF4-FFF2-40B4-BE49-F238E27FC236}">
                <a16:creationId xmlns:a16="http://schemas.microsoft.com/office/drawing/2014/main" id="{EE950D2B-FB96-C63A-4A3C-F835F6C1469D}"/>
              </a:ext>
            </a:extLst>
          </p:cNvPr>
          <p:cNvSpPr txBox="1"/>
          <p:nvPr/>
        </p:nvSpPr>
        <p:spPr>
          <a:xfrm>
            <a:off x="770011" y="3048000"/>
            <a:ext cx="2366656" cy="923330"/>
          </a:xfrm>
          <a:prstGeom prst="rect">
            <a:avLst/>
          </a:prstGeom>
          <a:noFill/>
        </p:spPr>
        <p:txBody>
          <a:bodyPr wrap="square" rtlCol="0">
            <a:spAutoFit/>
          </a:bodyPr>
          <a:lstStyle/>
          <a:p>
            <a:pPr algn="ct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Loading in dataset into a dataframe</a:t>
            </a:r>
            <a:r>
              <a:rPr lang="en-US" dirty="0"/>
              <a:t> </a:t>
            </a:r>
          </a:p>
          <a:p>
            <a:pPr algn="ctr"/>
            <a:endParaRPr lang="en-US" dirty="0"/>
          </a:p>
        </p:txBody>
      </p:sp>
      <p:sp>
        <p:nvSpPr>
          <p:cNvPr id="16" name="TextBox 15">
            <a:extLst>
              <a:ext uri="{FF2B5EF4-FFF2-40B4-BE49-F238E27FC236}">
                <a16:creationId xmlns:a16="http://schemas.microsoft.com/office/drawing/2014/main" id="{B0C03611-C750-9F5F-569B-C092BD1A95E2}"/>
              </a:ext>
            </a:extLst>
          </p:cNvPr>
          <p:cNvSpPr txBox="1"/>
          <p:nvPr/>
        </p:nvSpPr>
        <p:spPr>
          <a:xfrm>
            <a:off x="4912672" y="3117403"/>
            <a:ext cx="2366656" cy="646331"/>
          </a:xfrm>
          <a:prstGeom prst="rect">
            <a:avLst/>
          </a:prstGeom>
          <a:noFill/>
        </p:spPr>
        <p:txBody>
          <a:bodyPr wrap="square" rtlCol="0">
            <a:spAutoFit/>
          </a:bodyPr>
          <a:lstStyle/>
          <a:p>
            <a:pPr algn="ct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finding patterns in the data</a:t>
            </a:r>
            <a:r>
              <a:rPr lang="en-US" dirty="0"/>
              <a:t> </a:t>
            </a:r>
          </a:p>
        </p:txBody>
      </p:sp>
      <p:sp>
        <p:nvSpPr>
          <p:cNvPr id="22" name="Right Brace 21">
            <a:extLst>
              <a:ext uri="{FF2B5EF4-FFF2-40B4-BE49-F238E27FC236}">
                <a16:creationId xmlns:a16="http://schemas.microsoft.com/office/drawing/2014/main" id="{EDEAD21D-A550-CDF2-AF39-F77ACB1726AC}"/>
              </a:ext>
            </a:extLst>
          </p:cNvPr>
          <p:cNvSpPr/>
          <p:nvPr/>
        </p:nvSpPr>
        <p:spPr>
          <a:xfrm rot="16200000">
            <a:off x="7756075" y="76778"/>
            <a:ext cx="804174" cy="44672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AB5BBB92-A5B3-7AE3-9CC0-95F02AFE5AEE}"/>
              </a:ext>
            </a:extLst>
          </p:cNvPr>
          <p:cNvSpPr txBox="1"/>
          <p:nvPr/>
        </p:nvSpPr>
        <p:spPr>
          <a:xfrm>
            <a:off x="6974834" y="1245537"/>
            <a:ext cx="2366656" cy="646331"/>
          </a:xfrm>
          <a:prstGeom prst="rect">
            <a:avLst/>
          </a:prstGeom>
          <a:noFill/>
        </p:spPr>
        <p:txBody>
          <a:bodyPr wrap="square" rtlCol="0">
            <a:spAutoFit/>
          </a:bodyPr>
          <a:lstStyle/>
          <a:p>
            <a:pPr algn="ctr"/>
            <a:r>
              <a:rPr lang="en-US" b="1"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In the next slides the Logic and Code</a:t>
            </a:r>
            <a:endParaRPr lang="en-US" dirty="0"/>
          </a:p>
        </p:txBody>
      </p:sp>
      <p:sp>
        <p:nvSpPr>
          <p:cNvPr id="27" name="Arrow: Right 26">
            <a:extLst>
              <a:ext uri="{FF2B5EF4-FFF2-40B4-BE49-F238E27FC236}">
                <a16:creationId xmlns:a16="http://schemas.microsoft.com/office/drawing/2014/main" id="{E6F4EF26-5FB7-AFD4-2A5F-2447E7AAB47F}"/>
              </a:ext>
            </a:extLst>
          </p:cNvPr>
          <p:cNvSpPr/>
          <p:nvPr/>
        </p:nvSpPr>
        <p:spPr>
          <a:xfrm>
            <a:off x="3688810" y="3267075"/>
            <a:ext cx="838813" cy="32384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1C46F437-3C71-D6E8-8204-AC0695BCE4B0}"/>
              </a:ext>
            </a:extLst>
          </p:cNvPr>
          <p:cNvSpPr/>
          <p:nvPr/>
        </p:nvSpPr>
        <p:spPr>
          <a:xfrm>
            <a:off x="7830264" y="3267075"/>
            <a:ext cx="838813" cy="32384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49BE39AC-4F3C-B729-BEDF-F4D5664A6984}"/>
              </a:ext>
            </a:extLst>
          </p:cNvPr>
          <p:cNvPicPr>
            <a:picLocks noChangeAspect="1"/>
          </p:cNvPicPr>
          <p:nvPr/>
        </p:nvPicPr>
        <p:blipFill>
          <a:blip r:embed="rId5"/>
          <a:stretch>
            <a:fillRect/>
          </a:stretch>
        </p:blipFill>
        <p:spPr>
          <a:xfrm>
            <a:off x="3053749" y="4290418"/>
            <a:ext cx="8555402" cy="2375851"/>
          </a:xfrm>
          <a:prstGeom prst="rect">
            <a:avLst/>
          </a:prstGeom>
        </p:spPr>
      </p:pic>
      <p:cxnSp>
        <p:nvCxnSpPr>
          <p:cNvPr id="32" name="Connector: Elbow 31">
            <a:extLst>
              <a:ext uri="{FF2B5EF4-FFF2-40B4-BE49-F238E27FC236}">
                <a16:creationId xmlns:a16="http://schemas.microsoft.com/office/drawing/2014/main" id="{77A744AD-7190-06B7-C945-25890F8A8189}"/>
              </a:ext>
            </a:extLst>
          </p:cNvPr>
          <p:cNvCxnSpPr>
            <a:cxnSpLocks/>
            <a:endCxn id="30" idx="1"/>
          </p:cNvCxnSpPr>
          <p:nvPr/>
        </p:nvCxnSpPr>
        <p:spPr>
          <a:xfrm rot="16200000" flipH="1">
            <a:off x="1749525" y="4174120"/>
            <a:ext cx="1349260" cy="125918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F41FE2D-C04C-04CF-B59E-0260795AD8CF}"/>
              </a:ext>
            </a:extLst>
          </p:cNvPr>
          <p:cNvSpPr txBox="1"/>
          <p:nvPr/>
        </p:nvSpPr>
        <p:spPr>
          <a:xfrm>
            <a:off x="1146555" y="5478343"/>
            <a:ext cx="2366656" cy="369332"/>
          </a:xfrm>
          <a:prstGeom prst="rect">
            <a:avLst/>
          </a:prstGeom>
          <a:noFill/>
        </p:spPr>
        <p:txBody>
          <a:bodyPr wrap="square" rtlCol="0">
            <a:spAutoFit/>
          </a:bodyPr>
          <a:lstStyle/>
          <a:p>
            <a:pPr algn="ctr"/>
            <a:r>
              <a:rPr lang="en-US" b="1"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Code</a:t>
            </a:r>
            <a:endParaRPr lang="en-US" dirty="0"/>
          </a:p>
        </p:txBody>
      </p:sp>
      <p:sp>
        <p:nvSpPr>
          <p:cNvPr id="10" name="TextBox 9">
            <a:extLst>
              <a:ext uri="{FF2B5EF4-FFF2-40B4-BE49-F238E27FC236}">
                <a16:creationId xmlns:a16="http://schemas.microsoft.com/office/drawing/2014/main" id="{CF291D71-6E65-95C4-A77F-3A7AC8FE8620}"/>
              </a:ext>
            </a:extLst>
          </p:cNvPr>
          <p:cNvSpPr txBox="1"/>
          <p:nvPr/>
        </p:nvSpPr>
        <p:spPr>
          <a:xfrm>
            <a:off x="10595355" y="1394781"/>
            <a:ext cx="1596645" cy="369332"/>
          </a:xfrm>
          <a:prstGeom prst="rect">
            <a:avLst/>
          </a:prstGeom>
          <a:noFill/>
        </p:spPr>
        <p:txBody>
          <a:bodyPr wrap="square">
            <a:spAutoFit/>
          </a:bodyPr>
          <a:lstStyle/>
          <a:p>
            <a:r>
              <a:rPr lang="en-US" dirty="0">
                <a:hlinkClick r:id="rId6"/>
              </a:rPr>
              <a:t>GitHub Link</a:t>
            </a:r>
            <a:endParaRPr lang="en-US" dirty="0"/>
          </a:p>
        </p:txBody>
      </p:sp>
    </p:spTree>
    <p:extLst>
      <p:ext uri="{BB962C8B-B14F-4D97-AF65-F5344CB8AC3E}">
        <p14:creationId xmlns:p14="http://schemas.microsoft.com/office/powerpoint/2010/main" val="96485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E661DB0-0F35-4E01-BD56-7D2BF5BFD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23D71E4-F88C-0502-5039-E7A3326C3C55}"/>
              </a:ext>
            </a:extLst>
          </p:cNvPr>
          <p:cNvSpPr txBox="1">
            <a:spLocks/>
          </p:cNvSpPr>
          <p:nvPr/>
        </p:nvSpPr>
        <p:spPr>
          <a:xfrm>
            <a:off x="770011" y="1279503"/>
            <a:ext cx="6256108" cy="4959372"/>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1) finding patterns in the data</a:t>
            </a:r>
          </a:p>
          <a:p>
            <a:pPr lvl="1" defTabSz="457200">
              <a:spcBef>
                <a:spcPct val="20000"/>
              </a:spcBef>
              <a:spcAft>
                <a:spcPts val="600"/>
              </a:spcAft>
              <a:buClr>
                <a:schemeClr val="tx1"/>
              </a:buClr>
              <a:buSzPct val="100000"/>
            </a:pPr>
            <a:r>
              <a:rPr lang="en-US" sz="1800" b="1" i="1" cap="small" dirty="0">
                <a:solidFill>
                  <a:schemeClr val="tx1"/>
                </a:solidFill>
                <a:effectLst>
                  <a:glow rad="38100">
                    <a:schemeClr val="bg1">
                      <a:lumMod val="50000"/>
                      <a:lumOff val="50000"/>
                      <a:alpha val="20000"/>
                    </a:schemeClr>
                  </a:glow>
                </a:effectLst>
                <a:latin typeface="Abadi" panose="020B0604020104020204" pitchFamily="34" charset="0"/>
              </a:rPr>
              <a:t>Task 1</a:t>
            </a:r>
            <a:r>
              <a:rPr lang="en-US" sz="1800" i="1" cap="small" dirty="0">
                <a:solidFill>
                  <a:schemeClr val="tx1"/>
                </a:solidFill>
                <a:effectLst>
                  <a:glow rad="38100">
                    <a:schemeClr val="bg1">
                      <a:lumMod val="50000"/>
                      <a:lumOff val="50000"/>
                      <a:alpha val="20000"/>
                    </a:schemeClr>
                  </a:glow>
                </a:effectLst>
                <a:latin typeface="Abadi" panose="020B0604020104020204" pitchFamily="34" charset="0"/>
              </a:rPr>
              <a:t>: Calculate the number of launches on each site</a:t>
            </a:r>
          </a:p>
          <a:p>
            <a:pPr lvl="2"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effectLst>
                <a:latin typeface="Abadi" panose="020B0604020104020204" pitchFamily="34" charset="0"/>
              </a:rPr>
              <a:t>There are 3 launch sites </a:t>
            </a:r>
          </a:p>
          <a:p>
            <a:pPr lvl="1" defTabSz="457200">
              <a:spcBef>
                <a:spcPct val="20000"/>
              </a:spcBef>
              <a:spcAft>
                <a:spcPts val="600"/>
              </a:spcAft>
              <a:buClr>
                <a:schemeClr val="tx1"/>
              </a:buClr>
              <a:buSzPct val="100000"/>
            </a:pPr>
            <a:r>
              <a:rPr lang="en-US" sz="1800" b="1" i="1" cap="small" dirty="0">
                <a:solidFill>
                  <a:schemeClr val="tx1"/>
                </a:solidFill>
                <a:effectLst>
                  <a:glow rad="38100">
                    <a:schemeClr val="bg1">
                      <a:lumMod val="50000"/>
                      <a:lumOff val="50000"/>
                      <a:alpha val="20000"/>
                    </a:schemeClr>
                  </a:glow>
                </a:effectLst>
                <a:latin typeface="Abadi" panose="020B0604020104020204" pitchFamily="34" charset="0"/>
              </a:rPr>
              <a:t>Task 2</a:t>
            </a:r>
            <a:r>
              <a:rPr lang="en-US" sz="1800" i="1" cap="small" dirty="0">
                <a:solidFill>
                  <a:schemeClr val="tx1"/>
                </a:solidFill>
                <a:effectLst>
                  <a:glow rad="38100">
                    <a:schemeClr val="bg1">
                      <a:lumMod val="50000"/>
                      <a:lumOff val="50000"/>
                      <a:alpha val="20000"/>
                    </a:schemeClr>
                  </a:glow>
                </a:effectLst>
                <a:latin typeface="Abadi" panose="020B0604020104020204" pitchFamily="34" charset="0"/>
              </a:rPr>
              <a:t>: Calculate the number and occurrences of each orbit</a:t>
            </a:r>
          </a:p>
          <a:p>
            <a:pPr lvl="2"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effectLst>
                <a:latin typeface="Abadi" panose="020B0604020104020204" pitchFamily="34" charset="0"/>
              </a:rPr>
              <a:t>There are 11 different orbits </a:t>
            </a:r>
          </a:p>
          <a:p>
            <a:pPr lvl="1" defTabSz="457200">
              <a:spcBef>
                <a:spcPct val="20000"/>
              </a:spcBef>
              <a:spcAft>
                <a:spcPts val="600"/>
              </a:spcAft>
              <a:buClr>
                <a:schemeClr val="tx1"/>
              </a:buClr>
              <a:buSzPct val="100000"/>
            </a:pPr>
            <a:r>
              <a:rPr lang="en-US" sz="1800" b="1" i="1" cap="small" dirty="0">
                <a:solidFill>
                  <a:schemeClr val="tx1"/>
                </a:solidFill>
                <a:effectLst>
                  <a:glow rad="38100">
                    <a:schemeClr val="bg1">
                      <a:lumMod val="50000"/>
                      <a:lumOff val="50000"/>
                      <a:alpha val="20000"/>
                    </a:schemeClr>
                  </a:glow>
                </a:effectLst>
                <a:latin typeface="Abadi" panose="020B0604020104020204" pitchFamily="34" charset="0"/>
              </a:rPr>
              <a:t>Task 3: </a:t>
            </a:r>
            <a:r>
              <a:rPr lang="en-US" sz="1800" i="1" cap="small" dirty="0">
                <a:solidFill>
                  <a:schemeClr val="tx1"/>
                </a:solidFill>
                <a:effectLst>
                  <a:glow rad="38100">
                    <a:schemeClr val="bg1">
                      <a:lumMod val="50000"/>
                      <a:lumOff val="50000"/>
                      <a:alpha val="20000"/>
                    </a:schemeClr>
                  </a:glow>
                </a:effectLst>
                <a:latin typeface="Abadi" panose="020B0604020104020204" pitchFamily="34" charset="0"/>
              </a:rPr>
              <a:t>Calculate the number and occurances of mission outcome of the orbits</a:t>
            </a:r>
          </a:p>
          <a:p>
            <a:pPr lvl="2"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effectLst>
                <a:latin typeface="Abadi" panose="020B0604020104020204" pitchFamily="34" charset="0"/>
              </a:rPr>
              <a:t>There are 8 different landing outcomes </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True ASDS: Successfully landed on a drone ship</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False ASDS: Successfully landed on a drone shiip</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None ASDS: Failed To Land</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True RTLS: Unsuccessfully landed to a ground pad</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False RTLS: Unsuccessfully landed to a ground pad</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True Ocean: Successfully landed to a certain region in ocean</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False Ocean: Unsuccessfully landed to a certain region in ocean</a:t>
            </a:r>
          </a:p>
          <a:p>
            <a:pPr lvl="3" defTabSz="457200">
              <a:spcBef>
                <a:spcPct val="20000"/>
              </a:spcBef>
              <a:spcAft>
                <a:spcPts val="600"/>
              </a:spcAft>
              <a:buClr>
                <a:schemeClr val="tx1"/>
              </a:buClr>
              <a:buSzPct val="100000"/>
            </a:pPr>
            <a:r>
              <a:rPr lang="en-US" cap="small" dirty="0">
                <a:solidFill>
                  <a:schemeClr val="tx1"/>
                </a:solidFill>
                <a:effectLst>
                  <a:glow rad="38100">
                    <a:schemeClr val="bg1">
                      <a:lumMod val="50000"/>
                      <a:lumOff val="50000"/>
                      <a:alpha val="20000"/>
                    </a:schemeClr>
                  </a:glow>
                </a:effectLst>
                <a:latin typeface="Abadi" panose="020B0604020104020204" pitchFamily="34" charset="0"/>
              </a:rPr>
              <a:t>None None: Failed To Land</a:t>
            </a:r>
          </a:p>
          <a:p>
            <a:pPr lvl="3" defTabSz="457200">
              <a:spcBef>
                <a:spcPct val="20000"/>
              </a:spcBef>
              <a:spcAft>
                <a:spcPts val="600"/>
              </a:spcAft>
              <a:buClr>
                <a:schemeClr val="tx1"/>
              </a:buClr>
              <a:buSzPct val="100000"/>
            </a:pPr>
            <a:endParaRPr lang="en-US" sz="1200" b="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lvl="3" defTabSz="457200">
              <a:spcBef>
                <a:spcPct val="20000"/>
              </a:spcBef>
              <a:spcAft>
                <a:spcPts val="600"/>
              </a:spcAft>
              <a:buClr>
                <a:schemeClr val="tx1"/>
              </a:buClr>
              <a:buSzPct val="100000"/>
            </a:pPr>
            <a:endParaRPr lang="en-US" sz="1200" b="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lvl="2" defTabSz="457200">
              <a:spcBef>
                <a:spcPct val="20000"/>
              </a:spcBef>
              <a:spcAft>
                <a:spcPts val="600"/>
              </a:spcAft>
              <a:buClr>
                <a:schemeClr val="tx1"/>
              </a:buClr>
              <a:buSzPct val="100000"/>
            </a:pPr>
            <a:endParaRPr lang="en-US" sz="1400" b="1"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lvl="1" defTabSz="457200">
              <a:spcBef>
                <a:spcPct val="20000"/>
              </a:spcBef>
              <a:spcAft>
                <a:spcPts val="600"/>
              </a:spcAft>
              <a:buClr>
                <a:schemeClr val="tx1"/>
              </a:buClr>
              <a:buSzPct val="100000"/>
            </a:pPr>
            <a:endParaRPr lang="en-US" sz="15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lvl="1" defTabSz="457200">
              <a:spcBef>
                <a:spcPct val="20000"/>
              </a:spcBef>
              <a:spcAft>
                <a:spcPts val="600"/>
              </a:spcAft>
              <a:buClr>
                <a:schemeClr val="tx1"/>
              </a:buClr>
              <a:buSzPct val="100000"/>
            </a:pPr>
            <a:endParaRPr lang="en-US" sz="1500" b="1" u="sng"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sp>
        <p:nvSpPr>
          <p:cNvPr id="17" name="Rectangle 16">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A35B454-42F5-E17F-1BB5-7B38DD9F8095}"/>
              </a:ext>
            </a:extLst>
          </p:cNvPr>
          <p:cNvPicPr>
            <a:picLocks noChangeAspect="1"/>
          </p:cNvPicPr>
          <p:nvPr/>
        </p:nvPicPr>
        <p:blipFill>
          <a:blip r:embed="rId4"/>
          <a:stretch>
            <a:fillRect/>
          </a:stretch>
        </p:blipFill>
        <p:spPr>
          <a:xfrm>
            <a:off x="8187641" y="4497647"/>
            <a:ext cx="3309182" cy="2221993"/>
          </a:xfrm>
          <a:prstGeom prst="rect">
            <a:avLst/>
          </a:prstGeom>
        </p:spPr>
      </p:pic>
      <p:pic>
        <p:nvPicPr>
          <p:cNvPr id="3" name="Picture 2">
            <a:extLst>
              <a:ext uri="{FF2B5EF4-FFF2-40B4-BE49-F238E27FC236}">
                <a16:creationId xmlns:a16="http://schemas.microsoft.com/office/drawing/2014/main" id="{B7EA5FB6-09EF-D4B2-92E7-414F947C18E9}"/>
              </a:ext>
            </a:extLst>
          </p:cNvPr>
          <p:cNvPicPr>
            <a:picLocks noChangeAspect="1"/>
          </p:cNvPicPr>
          <p:nvPr/>
        </p:nvPicPr>
        <p:blipFill>
          <a:blip r:embed="rId5"/>
          <a:stretch>
            <a:fillRect/>
          </a:stretch>
        </p:blipFill>
        <p:spPr>
          <a:xfrm>
            <a:off x="7894418" y="172412"/>
            <a:ext cx="3789045" cy="1862496"/>
          </a:xfrm>
          <a:prstGeom prst="rect">
            <a:avLst/>
          </a:prstGeom>
        </p:spPr>
      </p:pic>
      <p:pic>
        <p:nvPicPr>
          <p:cNvPr id="6" name="Picture 5">
            <a:extLst>
              <a:ext uri="{FF2B5EF4-FFF2-40B4-BE49-F238E27FC236}">
                <a16:creationId xmlns:a16="http://schemas.microsoft.com/office/drawing/2014/main" id="{ECB69EB3-DDA8-3B7B-C0E5-E9126BB12B37}"/>
              </a:ext>
            </a:extLst>
          </p:cNvPr>
          <p:cNvPicPr>
            <a:picLocks noChangeAspect="1"/>
          </p:cNvPicPr>
          <p:nvPr/>
        </p:nvPicPr>
        <p:blipFill>
          <a:blip r:embed="rId6"/>
          <a:stretch>
            <a:fillRect/>
          </a:stretch>
        </p:blipFill>
        <p:spPr>
          <a:xfrm>
            <a:off x="7947709" y="2118180"/>
            <a:ext cx="3682462" cy="2296195"/>
          </a:xfrm>
          <a:prstGeom prst="rect">
            <a:avLst/>
          </a:prstGeom>
        </p:spPr>
      </p:pic>
      <p:sp>
        <p:nvSpPr>
          <p:cNvPr id="11" name="Title 1">
            <a:extLst>
              <a:ext uri="{FF2B5EF4-FFF2-40B4-BE49-F238E27FC236}">
                <a16:creationId xmlns:a16="http://schemas.microsoft.com/office/drawing/2014/main" id="{D9640556-A139-9275-68C1-15428C03E39B}"/>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Wrangling (cont.)</a:t>
            </a:r>
            <a:endParaRPr lang="en-US" sz="4400" b="1" dirty="0">
              <a:solidFill>
                <a:schemeClr val="tx1"/>
              </a:solidFill>
            </a:endParaRPr>
          </a:p>
        </p:txBody>
      </p:sp>
      <p:sp>
        <p:nvSpPr>
          <p:cNvPr id="13" name="TextBox 12">
            <a:extLst>
              <a:ext uri="{FF2B5EF4-FFF2-40B4-BE49-F238E27FC236}">
                <a16:creationId xmlns:a16="http://schemas.microsoft.com/office/drawing/2014/main" id="{40C69042-DAAC-5CF9-1090-28D232320435}"/>
              </a:ext>
            </a:extLst>
          </p:cNvPr>
          <p:cNvSpPr txBox="1"/>
          <p:nvPr/>
        </p:nvSpPr>
        <p:spPr>
          <a:xfrm>
            <a:off x="10215258" y="1191971"/>
            <a:ext cx="1148316" cy="369332"/>
          </a:xfrm>
          <a:prstGeom prst="rect">
            <a:avLst/>
          </a:prstGeom>
          <a:noFill/>
        </p:spPr>
        <p:txBody>
          <a:bodyPr wrap="square">
            <a:spAutoFit/>
          </a:bodyPr>
          <a:lstStyle/>
          <a:p>
            <a:pPr algn="ctr"/>
            <a:r>
              <a:rPr lang="en-US" b="1" i="1" dirty="0">
                <a:latin typeface="Abadi"/>
              </a:rPr>
              <a:t>Task </a:t>
            </a:r>
            <a:r>
              <a:rPr lang="en-US" sz="1800" b="1" i="1" dirty="0">
                <a:solidFill>
                  <a:schemeClr val="tx1"/>
                </a:solidFill>
                <a:latin typeface="Abadi"/>
              </a:rPr>
              <a:t>1</a:t>
            </a:r>
            <a:endParaRPr lang="en-US" b="1" i="1" dirty="0"/>
          </a:p>
        </p:txBody>
      </p:sp>
      <p:sp>
        <p:nvSpPr>
          <p:cNvPr id="14" name="TextBox 13">
            <a:extLst>
              <a:ext uri="{FF2B5EF4-FFF2-40B4-BE49-F238E27FC236}">
                <a16:creationId xmlns:a16="http://schemas.microsoft.com/office/drawing/2014/main" id="{43AE8E16-5566-5C5F-E1AF-75E26C5259DC}"/>
              </a:ext>
            </a:extLst>
          </p:cNvPr>
          <p:cNvSpPr txBox="1"/>
          <p:nvPr/>
        </p:nvSpPr>
        <p:spPr>
          <a:xfrm>
            <a:off x="10062858" y="3244334"/>
            <a:ext cx="1148316" cy="369332"/>
          </a:xfrm>
          <a:prstGeom prst="rect">
            <a:avLst/>
          </a:prstGeom>
          <a:noFill/>
        </p:spPr>
        <p:txBody>
          <a:bodyPr wrap="square">
            <a:spAutoFit/>
          </a:bodyPr>
          <a:lstStyle/>
          <a:p>
            <a:pPr algn="ctr"/>
            <a:r>
              <a:rPr lang="en-US" b="1" i="1" dirty="0">
                <a:latin typeface="Abadi"/>
              </a:rPr>
              <a:t>Task 2</a:t>
            </a:r>
            <a:endParaRPr lang="en-US" b="1" i="1" dirty="0"/>
          </a:p>
        </p:txBody>
      </p:sp>
      <p:sp>
        <p:nvSpPr>
          <p:cNvPr id="19" name="TextBox 18">
            <a:extLst>
              <a:ext uri="{FF2B5EF4-FFF2-40B4-BE49-F238E27FC236}">
                <a16:creationId xmlns:a16="http://schemas.microsoft.com/office/drawing/2014/main" id="{E204F929-0520-B579-B8FB-1135488C50F0}"/>
              </a:ext>
            </a:extLst>
          </p:cNvPr>
          <p:cNvSpPr txBox="1"/>
          <p:nvPr/>
        </p:nvSpPr>
        <p:spPr>
          <a:xfrm>
            <a:off x="10062858" y="5666029"/>
            <a:ext cx="1148316" cy="369332"/>
          </a:xfrm>
          <a:prstGeom prst="rect">
            <a:avLst/>
          </a:prstGeom>
          <a:noFill/>
        </p:spPr>
        <p:txBody>
          <a:bodyPr wrap="square">
            <a:spAutoFit/>
          </a:bodyPr>
          <a:lstStyle/>
          <a:p>
            <a:pPr algn="ctr"/>
            <a:r>
              <a:rPr lang="en-US" b="1" i="1" dirty="0">
                <a:latin typeface="Abadi"/>
              </a:rPr>
              <a:t>Task 3</a:t>
            </a:r>
            <a:endParaRPr lang="en-US" b="1" i="1" dirty="0"/>
          </a:p>
        </p:txBody>
      </p:sp>
      <p:sp>
        <p:nvSpPr>
          <p:cNvPr id="20" name="Rectangle: Diagonal Corners Rounded 19">
            <a:extLst>
              <a:ext uri="{FF2B5EF4-FFF2-40B4-BE49-F238E27FC236}">
                <a16:creationId xmlns:a16="http://schemas.microsoft.com/office/drawing/2014/main" id="{71BA3087-ED70-476D-9B86-AD6FA16D634C}"/>
              </a:ext>
            </a:extLst>
          </p:cNvPr>
          <p:cNvSpPr/>
          <p:nvPr/>
        </p:nvSpPr>
        <p:spPr>
          <a:xfrm>
            <a:off x="6348586" y="9397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1" name="Rectangle 20" descr="Open Enrollment">
            <a:extLst>
              <a:ext uri="{FF2B5EF4-FFF2-40B4-BE49-F238E27FC236}">
                <a16:creationId xmlns:a16="http://schemas.microsoft.com/office/drawing/2014/main" id="{1DBED8B8-4ACD-C303-FAC4-1A0B5AF6AF56}"/>
              </a:ext>
            </a:extLst>
          </p:cNvPr>
          <p:cNvSpPr/>
          <p:nvPr/>
        </p:nvSpPr>
        <p:spPr>
          <a:xfrm>
            <a:off x="6582586" y="400414"/>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 name="TextBox 1">
            <a:extLst>
              <a:ext uri="{FF2B5EF4-FFF2-40B4-BE49-F238E27FC236}">
                <a16:creationId xmlns:a16="http://schemas.microsoft.com/office/drawing/2014/main" id="{234C353A-BC97-4186-963E-831FFFDFF46A}"/>
              </a:ext>
            </a:extLst>
          </p:cNvPr>
          <p:cNvSpPr txBox="1"/>
          <p:nvPr/>
        </p:nvSpPr>
        <p:spPr>
          <a:xfrm>
            <a:off x="136905" y="6281106"/>
            <a:ext cx="1596645" cy="369332"/>
          </a:xfrm>
          <a:prstGeom prst="rect">
            <a:avLst/>
          </a:prstGeom>
          <a:noFill/>
        </p:spPr>
        <p:txBody>
          <a:bodyPr wrap="square">
            <a:spAutoFit/>
          </a:bodyPr>
          <a:lstStyle/>
          <a:p>
            <a:r>
              <a:rPr lang="en-US" dirty="0">
                <a:hlinkClick r:id="rId9"/>
              </a:rPr>
              <a:t>GitHub Link</a:t>
            </a:r>
            <a:endParaRPr lang="en-US" dirty="0"/>
          </a:p>
        </p:txBody>
      </p:sp>
    </p:spTree>
    <p:extLst>
      <p:ext uri="{BB962C8B-B14F-4D97-AF65-F5344CB8AC3E}">
        <p14:creationId xmlns:p14="http://schemas.microsoft.com/office/powerpoint/2010/main" val="72035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81B9CFD-6570-44E4-A274-2518DB1BA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C23D71E4-F88C-0502-5039-E7A3326C3C55}"/>
              </a:ext>
            </a:extLst>
          </p:cNvPr>
          <p:cNvSpPr txBox="1">
            <a:spLocks/>
          </p:cNvSpPr>
          <p:nvPr/>
        </p:nvSpPr>
        <p:spPr>
          <a:xfrm>
            <a:off x="100835" y="1590225"/>
            <a:ext cx="4381499" cy="5267775"/>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rgbClr val="FFA610"/>
              </a:buClr>
              <a:buSzPct val="100000"/>
              <a:buNone/>
            </a:pPr>
            <a:r>
              <a:rPr lang="en-US" sz="21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2) Define labels to the data for superviised model training</a:t>
            </a:r>
          </a:p>
          <a:p>
            <a:pPr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Convert the various mission outcomes into binary labels </a:t>
            </a:r>
          </a:p>
          <a:p>
            <a:pPr lvl="1" defTabSz="457200">
              <a:spcBef>
                <a:spcPct val="20000"/>
              </a:spcBef>
              <a:spcAft>
                <a:spcPts val="600"/>
              </a:spcAft>
              <a:buClr>
                <a:srgbClr val="FFA610"/>
              </a:buClr>
              <a:buSzPct val="100000"/>
            </a:pPr>
            <a:r>
              <a:rPr lang="en-US" sz="1900" b="1" cap="small" dirty="0">
                <a:solidFill>
                  <a:schemeClr val="tx1"/>
                </a:solidFill>
                <a:effectLst>
                  <a:glow rad="38100">
                    <a:schemeClr val="bg1">
                      <a:lumMod val="50000"/>
                      <a:lumOff val="50000"/>
                      <a:alpha val="20000"/>
                    </a:schemeClr>
                  </a:glow>
                </a:effectLst>
                <a:latin typeface="Abadi" panose="020B0604020104020204" pitchFamily="34" charset="0"/>
              </a:rPr>
              <a:t>1 for Successful landing</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True ASDS: Successfully landed on a drone ship</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True RTLS: Unsuccessfully landed to a ground pad</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True Ocean: Successfully landed to a certain region in ocean</a:t>
            </a:r>
          </a:p>
          <a:p>
            <a:pPr lvl="1" defTabSz="457200">
              <a:spcBef>
                <a:spcPct val="20000"/>
              </a:spcBef>
              <a:spcAft>
                <a:spcPts val="600"/>
              </a:spcAft>
              <a:buClr>
                <a:srgbClr val="FFA610"/>
              </a:buClr>
              <a:buSzPct val="100000"/>
            </a:pPr>
            <a:r>
              <a:rPr lang="en-US" sz="1900" b="1" cap="small" dirty="0">
                <a:solidFill>
                  <a:schemeClr val="tx1"/>
                </a:solidFill>
                <a:effectLst>
                  <a:glow rad="38100">
                    <a:schemeClr val="bg1">
                      <a:lumMod val="50000"/>
                      <a:lumOff val="50000"/>
                      <a:alpha val="20000"/>
                    </a:schemeClr>
                  </a:glow>
                </a:effectLst>
                <a:latin typeface="Abadi" panose="020B0604020104020204" pitchFamily="34" charset="0"/>
              </a:rPr>
              <a:t>0 for Unsuccessful landing</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False ASDS: Successfully landed on a drone shiip</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None ASDS: Failed To Land</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False RTLS: Unsuccessfully landed to a ground pad</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False Ocean: Unsuccessfully landed to a certain region in ocean</a:t>
            </a:r>
          </a:p>
          <a:p>
            <a:pPr lvl="2" defTabSz="457200">
              <a:spcBef>
                <a:spcPct val="20000"/>
              </a:spcBef>
              <a:spcAft>
                <a:spcPts val="600"/>
              </a:spcAft>
              <a:buClr>
                <a:srgbClr val="FFA610"/>
              </a:buClr>
              <a:buSzPct val="100000"/>
            </a:pPr>
            <a:r>
              <a:rPr lang="en-US" sz="1900" cap="small" dirty="0">
                <a:solidFill>
                  <a:schemeClr val="tx1"/>
                </a:solidFill>
                <a:effectLst>
                  <a:glow rad="38100">
                    <a:schemeClr val="bg1">
                      <a:lumMod val="50000"/>
                      <a:lumOff val="50000"/>
                      <a:alpha val="20000"/>
                    </a:schemeClr>
                  </a:glow>
                </a:effectLst>
                <a:latin typeface="Abadi" panose="020B0604020104020204" pitchFamily="34" charset="0"/>
              </a:rPr>
              <a:t>None None: Failed To Land</a:t>
            </a:r>
          </a:p>
          <a:p>
            <a:pPr lvl="3" defTabSz="457200">
              <a:spcBef>
                <a:spcPct val="20000"/>
              </a:spcBef>
              <a:spcAft>
                <a:spcPts val="600"/>
              </a:spcAft>
              <a:buClr>
                <a:srgbClr val="FFA610"/>
              </a:buClr>
              <a:buSzPct val="100000"/>
            </a:pPr>
            <a:endParaRPr lang="en-US" sz="7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pic>
        <p:nvPicPr>
          <p:cNvPr id="4" name="Picture 3">
            <a:extLst>
              <a:ext uri="{FF2B5EF4-FFF2-40B4-BE49-F238E27FC236}">
                <a16:creationId xmlns:a16="http://schemas.microsoft.com/office/drawing/2014/main" id="{BEF49F8E-F645-2949-33D8-1A1D4B2B1DFE}"/>
              </a:ext>
            </a:extLst>
          </p:cNvPr>
          <p:cNvPicPr>
            <a:picLocks noChangeAspect="1"/>
          </p:cNvPicPr>
          <p:nvPr/>
        </p:nvPicPr>
        <p:blipFill>
          <a:blip r:embed="rId4"/>
          <a:stretch>
            <a:fillRect/>
          </a:stretch>
        </p:blipFill>
        <p:spPr>
          <a:xfrm>
            <a:off x="8485539" y="199508"/>
            <a:ext cx="3664441" cy="1061535"/>
          </a:xfrm>
          <a:prstGeom prst="rect">
            <a:avLst/>
          </a:prstGeom>
        </p:spPr>
      </p:pic>
      <p:pic>
        <p:nvPicPr>
          <p:cNvPr id="7" name="Picture 6">
            <a:extLst>
              <a:ext uri="{FF2B5EF4-FFF2-40B4-BE49-F238E27FC236}">
                <a16:creationId xmlns:a16="http://schemas.microsoft.com/office/drawing/2014/main" id="{3A237AF1-F51D-1F7B-5FCD-7F1DF696BFB3}"/>
              </a:ext>
            </a:extLst>
          </p:cNvPr>
          <p:cNvPicPr>
            <a:picLocks noChangeAspect="1"/>
          </p:cNvPicPr>
          <p:nvPr/>
        </p:nvPicPr>
        <p:blipFill>
          <a:blip r:embed="rId5"/>
          <a:stretch>
            <a:fillRect/>
          </a:stretch>
        </p:blipFill>
        <p:spPr>
          <a:xfrm>
            <a:off x="5511840" y="3511376"/>
            <a:ext cx="2325443" cy="2046115"/>
          </a:xfrm>
          <a:prstGeom prst="rect">
            <a:avLst/>
          </a:prstGeom>
        </p:spPr>
      </p:pic>
      <p:cxnSp>
        <p:nvCxnSpPr>
          <p:cNvPr id="32" name="Straight Connector 31">
            <a:extLst>
              <a:ext uri="{FF2B5EF4-FFF2-40B4-BE49-F238E27FC236}">
                <a16:creationId xmlns:a16="http://schemas.microsoft.com/office/drawing/2014/main" id="{E8470FD2-B13A-4556-9D05-BC82BFE6BD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2972"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3DCF570-5FFA-4422-B8A3-C28A303EF1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94479" y="3429000"/>
            <a:ext cx="7498080" cy="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11F5F94-9F54-335D-D32D-91A92E0B7021}"/>
              </a:ext>
            </a:extLst>
          </p:cNvPr>
          <p:cNvPicPr>
            <a:picLocks noChangeAspect="1"/>
          </p:cNvPicPr>
          <p:nvPr/>
        </p:nvPicPr>
        <p:blipFill>
          <a:blip r:embed="rId6"/>
          <a:stretch>
            <a:fillRect/>
          </a:stretch>
        </p:blipFill>
        <p:spPr>
          <a:xfrm>
            <a:off x="4865117" y="20962"/>
            <a:ext cx="3366257" cy="1798309"/>
          </a:xfrm>
          <a:prstGeom prst="rect">
            <a:avLst/>
          </a:prstGeom>
        </p:spPr>
      </p:pic>
      <p:cxnSp>
        <p:nvCxnSpPr>
          <p:cNvPr id="36" name="Straight Connector 35">
            <a:extLst>
              <a:ext uri="{FF2B5EF4-FFF2-40B4-BE49-F238E27FC236}">
                <a16:creationId xmlns:a16="http://schemas.microsoft.com/office/drawing/2014/main" id="{8E32D90B-5FD5-41C6-B6BA-4C814B307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43519" y="20963"/>
            <a:ext cx="0" cy="6858000"/>
          </a:xfrm>
          <a:prstGeom prst="line">
            <a:avLst/>
          </a:prstGeom>
          <a:ln w="38100" cap="sq">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07C490C7-AFB5-D640-A352-1681C99ED78A}"/>
              </a:ext>
            </a:extLst>
          </p:cNvPr>
          <p:cNvPicPr>
            <a:picLocks noChangeAspect="1"/>
          </p:cNvPicPr>
          <p:nvPr/>
        </p:nvPicPr>
        <p:blipFill>
          <a:blip r:embed="rId7"/>
          <a:stretch>
            <a:fillRect/>
          </a:stretch>
        </p:blipFill>
        <p:spPr>
          <a:xfrm>
            <a:off x="9013673" y="3602037"/>
            <a:ext cx="2743198" cy="1570038"/>
          </a:xfrm>
          <a:prstGeom prst="rect">
            <a:avLst/>
          </a:prstGeom>
        </p:spPr>
      </p:pic>
      <p:sp>
        <p:nvSpPr>
          <p:cNvPr id="8" name="Title 1">
            <a:extLst>
              <a:ext uri="{FF2B5EF4-FFF2-40B4-BE49-F238E27FC236}">
                <a16:creationId xmlns:a16="http://schemas.microsoft.com/office/drawing/2014/main" id="{F65C5C3C-0D67-7232-3241-5F7FFF52389C}"/>
              </a:ext>
            </a:extLst>
          </p:cNvPr>
          <p:cNvSpPr txBox="1">
            <a:spLocks/>
          </p:cNvSpPr>
          <p:nvPr/>
        </p:nvSpPr>
        <p:spPr>
          <a:xfrm>
            <a:off x="235611" y="297189"/>
            <a:ext cx="3908128" cy="11935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Wrangling</a:t>
            </a:r>
          </a:p>
          <a:p>
            <a:r>
              <a:rPr lang="en-US" sz="4400" b="1" dirty="0">
                <a:solidFill>
                  <a:schemeClr val="tx1"/>
                </a:solidFill>
                <a:latin typeface="Abadi"/>
              </a:rPr>
              <a:t>(cont.)</a:t>
            </a:r>
            <a:endParaRPr lang="en-US" sz="4400" b="1" dirty="0">
              <a:solidFill>
                <a:schemeClr val="tx1"/>
              </a:solidFill>
            </a:endParaRPr>
          </a:p>
        </p:txBody>
      </p:sp>
      <p:sp>
        <p:nvSpPr>
          <p:cNvPr id="12" name="TextBox 11">
            <a:extLst>
              <a:ext uri="{FF2B5EF4-FFF2-40B4-BE49-F238E27FC236}">
                <a16:creationId xmlns:a16="http://schemas.microsoft.com/office/drawing/2014/main" id="{DF155620-0B5B-933C-9526-C7F94B547973}"/>
              </a:ext>
            </a:extLst>
          </p:cNvPr>
          <p:cNvSpPr txBox="1"/>
          <p:nvPr/>
        </p:nvSpPr>
        <p:spPr>
          <a:xfrm>
            <a:off x="5062348" y="5574240"/>
            <a:ext cx="3203927" cy="1200329"/>
          </a:xfrm>
          <a:prstGeom prst="rect">
            <a:avLst/>
          </a:prstGeom>
          <a:noFill/>
        </p:spPr>
        <p:txBody>
          <a:bodyPr wrap="square" rtlCol="0">
            <a:spAutoFit/>
          </a:bodyPr>
          <a:lstStyle/>
          <a:p>
            <a:pPr algn="ctr"/>
            <a:r>
              <a:rPr lang="en-US" dirty="0">
                <a:latin typeface="Abadi" panose="020B0604020104020204" pitchFamily="34" charset="0"/>
              </a:rPr>
              <a:t>Output of a new column in the DataFrame called "Class" that stores the binary labels for the mission outcomes</a:t>
            </a:r>
          </a:p>
        </p:txBody>
      </p:sp>
      <p:sp>
        <p:nvSpPr>
          <p:cNvPr id="13" name="TextBox 12">
            <a:extLst>
              <a:ext uri="{FF2B5EF4-FFF2-40B4-BE49-F238E27FC236}">
                <a16:creationId xmlns:a16="http://schemas.microsoft.com/office/drawing/2014/main" id="{E942BF53-BC92-1396-8427-90B3ABD38041}"/>
              </a:ext>
            </a:extLst>
          </p:cNvPr>
          <p:cNvSpPr txBox="1"/>
          <p:nvPr/>
        </p:nvSpPr>
        <p:spPr>
          <a:xfrm>
            <a:off x="4899803" y="1878943"/>
            <a:ext cx="3203927" cy="1200329"/>
          </a:xfrm>
          <a:prstGeom prst="rect">
            <a:avLst/>
          </a:prstGeom>
          <a:noFill/>
        </p:spPr>
        <p:txBody>
          <a:bodyPr wrap="square" rtlCol="0">
            <a:spAutoFit/>
          </a:bodyPr>
          <a:lstStyle/>
          <a:p>
            <a:pPr algn="ctr"/>
            <a:r>
              <a:rPr lang="en-US" dirty="0">
                <a:latin typeface="Abadi" panose="020B0604020104020204" pitchFamily="34" charset="0"/>
              </a:rPr>
              <a:t>Enumerating all the mission outcomes from 0 to 7 labels instead of using their string name as the key</a:t>
            </a:r>
          </a:p>
        </p:txBody>
      </p:sp>
      <p:sp>
        <p:nvSpPr>
          <p:cNvPr id="14" name="TextBox 13">
            <a:extLst>
              <a:ext uri="{FF2B5EF4-FFF2-40B4-BE49-F238E27FC236}">
                <a16:creationId xmlns:a16="http://schemas.microsoft.com/office/drawing/2014/main" id="{653E1C39-B177-5161-459D-E6A0B5A1FE93}"/>
              </a:ext>
            </a:extLst>
          </p:cNvPr>
          <p:cNvSpPr txBox="1"/>
          <p:nvPr/>
        </p:nvSpPr>
        <p:spPr>
          <a:xfrm>
            <a:off x="8783309" y="1394724"/>
            <a:ext cx="3203927" cy="1754326"/>
          </a:xfrm>
          <a:prstGeom prst="rect">
            <a:avLst/>
          </a:prstGeom>
          <a:noFill/>
        </p:spPr>
        <p:txBody>
          <a:bodyPr wrap="square" rtlCol="0">
            <a:spAutoFit/>
          </a:bodyPr>
          <a:lstStyle/>
          <a:p>
            <a:pPr algn="ctr"/>
            <a:r>
              <a:rPr lang="en-US" dirty="0">
                <a:latin typeface="Abadi" panose="020B0604020104020204" pitchFamily="34" charset="0"/>
              </a:rPr>
              <a:t>Using the number labels that correspond to the mission outcomes that did not successfully land and adding them all to a variable called `bad_outcome`</a:t>
            </a:r>
          </a:p>
        </p:txBody>
      </p:sp>
      <p:sp>
        <p:nvSpPr>
          <p:cNvPr id="15" name="TextBox 14">
            <a:extLst>
              <a:ext uri="{FF2B5EF4-FFF2-40B4-BE49-F238E27FC236}">
                <a16:creationId xmlns:a16="http://schemas.microsoft.com/office/drawing/2014/main" id="{3C0E030B-0589-C9AB-EFFB-B78B51329A96}"/>
              </a:ext>
            </a:extLst>
          </p:cNvPr>
          <p:cNvSpPr txBox="1"/>
          <p:nvPr/>
        </p:nvSpPr>
        <p:spPr>
          <a:xfrm>
            <a:off x="8421699" y="5124781"/>
            <a:ext cx="3791054" cy="1754326"/>
          </a:xfrm>
          <a:prstGeom prst="rect">
            <a:avLst/>
          </a:prstGeom>
          <a:noFill/>
        </p:spPr>
        <p:txBody>
          <a:bodyPr wrap="square" rtlCol="0">
            <a:spAutoFit/>
          </a:bodyPr>
          <a:lstStyle/>
          <a:p>
            <a:pPr algn="ctr"/>
            <a:r>
              <a:rPr lang="en-US" dirty="0">
                <a:latin typeface="Abadi" panose="020B0604020104020204" pitchFamily="34" charset="0"/>
              </a:rPr>
              <a:t>Using the "Outcome" column to check if any values in the column equal values in the "bad_outcome" variable, then set them to 0; otherwise, set them to 1 into a list called "landing_class"</a:t>
            </a:r>
          </a:p>
        </p:txBody>
      </p:sp>
      <p:sp>
        <p:nvSpPr>
          <p:cNvPr id="17" name="TextBox 16">
            <a:extLst>
              <a:ext uri="{FF2B5EF4-FFF2-40B4-BE49-F238E27FC236}">
                <a16:creationId xmlns:a16="http://schemas.microsoft.com/office/drawing/2014/main" id="{E62FDBF8-CE47-1FAB-28A7-09918598F531}"/>
              </a:ext>
            </a:extLst>
          </p:cNvPr>
          <p:cNvSpPr txBox="1"/>
          <p:nvPr/>
        </p:nvSpPr>
        <p:spPr>
          <a:xfrm>
            <a:off x="10737558" y="503918"/>
            <a:ext cx="1148316" cy="369332"/>
          </a:xfrm>
          <a:prstGeom prst="rect">
            <a:avLst/>
          </a:prstGeom>
          <a:noFill/>
        </p:spPr>
        <p:txBody>
          <a:bodyPr wrap="square">
            <a:spAutoFit/>
          </a:bodyPr>
          <a:lstStyle/>
          <a:p>
            <a:pPr algn="ctr"/>
            <a:r>
              <a:rPr lang="en-US" sz="1800" b="1" i="1" dirty="0">
                <a:solidFill>
                  <a:schemeClr val="tx1"/>
                </a:solidFill>
                <a:latin typeface="Abadi"/>
              </a:rPr>
              <a:t>Step 2</a:t>
            </a:r>
            <a:endParaRPr lang="en-US" b="1" i="1" dirty="0"/>
          </a:p>
        </p:txBody>
      </p:sp>
      <p:sp>
        <p:nvSpPr>
          <p:cNvPr id="19" name="TextBox 18">
            <a:extLst>
              <a:ext uri="{FF2B5EF4-FFF2-40B4-BE49-F238E27FC236}">
                <a16:creationId xmlns:a16="http://schemas.microsoft.com/office/drawing/2014/main" id="{C40AE433-3825-9FD9-1C45-3A40BFBBF9FA}"/>
              </a:ext>
            </a:extLst>
          </p:cNvPr>
          <p:cNvSpPr txBox="1"/>
          <p:nvPr/>
        </p:nvSpPr>
        <p:spPr>
          <a:xfrm>
            <a:off x="6871139" y="520081"/>
            <a:ext cx="1148316" cy="369332"/>
          </a:xfrm>
          <a:prstGeom prst="rect">
            <a:avLst/>
          </a:prstGeom>
          <a:noFill/>
        </p:spPr>
        <p:txBody>
          <a:bodyPr wrap="square">
            <a:spAutoFit/>
          </a:bodyPr>
          <a:lstStyle/>
          <a:p>
            <a:pPr algn="ctr"/>
            <a:r>
              <a:rPr lang="en-US" sz="1800" b="1" i="1" dirty="0">
                <a:solidFill>
                  <a:schemeClr val="tx1"/>
                </a:solidFill>
                <a:latin typeface="Abadi"/>
              </a:rPr>
              <a:t>Step 1</a:t>
            </a:r>
            <a:endParaRPr lang="en-US" b="1" i="1" dirty="0"/>
          </a:p>
        </p:txBody>
      </p:sp>
      <p:sp>
        <p:nvSpPr>
          <p:cNvPr id="20" name="TextBox 19">
            <a:extLst>
              <a:ext uri="{FF2B5EF4-FFF2-40B4-BE49-F238E27FC236}">
                <a16:creationId xmlns:a16="http://schemas.microsoft.com/office/drawing/2014/main" id="{BC3CD9F0-86D3-4545-08A5-1580931B27B5}"/>
              </a:ext>
            </a:extLst>
          </p:cNvPr>
          <p:cNvSpPr txBox="1"/>
          <p:nvPr/>
        </p:nvSpPr>
        <p:spPr>
          <a:xfrm>
            <a:off x="10592941" y="3963532"/>
            <a:ext cx="1148316" cy="369332"/>
          </a:xfrm>
          <a:prstGeom prst="rect">
            <a:avLst/>
          </a:prstGeom>
          <a:noFill/>
        </p:spPr>
        <p:txBody>
          <a:bodyPr wrap="square">
            <a:spAutoFit/>
          </a:bodyPr>
          <a:lstStyle/>
          <a:p>
            <a:pPr algn="ctr"/>
            <a:r>
              <a:rPr lang="en-US" sz="1800" b="1" i="1" dirty="0">
                <a:solidFill>
                  <a:schemeClr val="tx1"/>
                </a:solidFill>
                <a:latin typeface="Abadi"/>
              </a:rPr>
              <a:t>Step 3</a:t>
            </a:r>
            <a:endParaRPr lang="en-US" b="1" i="1" dirty="0"/>
          </a:p>
        </p:txBody>
      </p:sp>
      <p:sp>
        <p:nvSpPr>
          <p:cNvPr id="21" name="TextBox 20">
            <a:extLst>
              <a:ext uri="{FF2B5EF4-FFF2-40B4-BE49-F238E27FC236}">
                <a16:creationId xmlns:a16="http://schemas.microsoft.com/office/drawing/2014/main" id="{B1F60FFA-E19B-0721-9264-DBC92A4A0860}"/>
              </a:ext>
            </a:extLst>
          </p:cNvPr>
          <p:cNvSpPr txBox="1"/>
          <p:nvPr/>
        </p:nvSpPr>
        <p:spPr>
          <a:xfrm>
            <a:off x="6699726" y="4054510"/>
            <a:ext cx="1148316" cy="369332"/>
          </a:xfrm>
          <a:prstGeom prst="rect">
            <a:avLst/>
          </a:prstGeom>
          <a:noFill/>
        </p:spPr>
        <p:txBody>
          <a:bodyPr wrap="square">
            <a:spAutoFit/>
          </a:bodyPr>
          <a:lstStyle/>
          <a:p>
            <a:pPr algn="ctr"/>
            <a:r>
              <a:rPr lang="en-US" sz="1800" b="1" i="1" dirty="0">
                <a:solidFill>
                  <a:schemeClr val="tx1"/>
                </a:solidFill>
                <a:latin typeface="Abadi"/>
              </a:rPr>
              <a:t>Step 4</a:t>
            </a:r>
            <a:endParaRPr lang="en-US" b="1" i="1" dirty="0"/>
          </a:p>
        </p:txBody>
      </p:sp>
      <p:sp>
        <p:nvSpPr>
          <p:cNvPr id="3" name="TextBox 2">
            <a:extLst>
              <a:ext uri="{FF2B5EF4-FFF2-40B4-BE49-F238E27FC236}">
                <a16:creationId xmlns:a16="http://schemas.microsoft.com/office/drawing/2014/main" id="{2C889D08-C5CC-F3D9-8032-A7C624E6C581}"/>
              </a:ext>
            </a:extLst>
          </p:cNvPr>
          <p:cNvSpPr txBox="1"/>
          <p:nvPr/>
        </p:nvSpPr>
        <p:spPr>
          <a:xfrm>
            <a:off x="30812" y="6405237"/>
            <a:ext cx="1596645" cy="369332"/>
          </a:xfrm>
          <a:prstGeom prst="rect">
            <a:avLst/>
          </a:prstGeom>
          <a:noFill/>
        </p:spPr>
        <p:txBody>
          <a:bodyPr wrap="square">
            <a:spAutoFit/>
          </a:bodyPr>
          <a:lstStyle/>
          <a:p>
            <a:r>
              <a:rPr lang="en-US" dirty="0">
                <a:hlinkClick r:id="rId8"/>
              </a:rPr>
              <a:t>GitHub Link</a:t>
            </a:r>
            <a:endParaRPr lang="en-US" dirty="0"/>
          </a:p>
        </p:txBody>
      </p:sp>
    </p:spTree>
    <p:extLst>
      <p:ext uri="{BB962C8B-B14F-4D97-AF65-F5344CB8AC3E}">
        <p14:creationId xmlns:p14="http://schemas.microsoft.com/office/powerpoint/2010/main" val="4117048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5998D153-0163-4638-8797-F7986F743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6161541" y="9525"/>
            <a:ext cx="5449433" cy="190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cap="all" dirty="0">
                <a:ln w="3175" cmpd="sng">
                  <a:noFill/>
                </a:ln>
                <a:solidFill>
                  <a:schemeClr val="tx1"/>
                </a:solidFill>
                <a:effectLst>
                  <a:glow rad="38100">
                    <a:schemeClr val="bg1">
                      <a:lumMod val="65000"/>
                      <a:lumOff val="35000"/>
                      <a:alpha val="40000"/>
                    </a:schemeClr>
                  </a:glow>
                </a:effectLst>
                <a:latin typeface="Abadi" panose="020B0604020104020204" pitchFamily="34" charset="0"/>
                <a:ea typeface="+mj-ea"/>
                <a:cs typeface="+mj-cs"/>
              </a:rPr>
              <a:t>EDA with Data Visualization</a:t>
            </a:r>
          </a:p>
        </p:txBody>
      </p:sp>
      <p:sp>
        <p:nvSpPr>
          <p:cNvPr id="1039" name="Rectangle 1038">
            <a:extLst>
              <a:ext uri="{FF2B5EF4-FFF2-40B4-BE49-F238E27FC236}">
                <a16:creationId xmlns:a16="http://schemas.microsoft.com/office/drawing/2014/main" id="{8F719170-A8A5-49D2-9E6F-3A361420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5752095" cy="6858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864865BA-016B-4484-AC52-5356C468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675" y="609600"/>
            <a:ext cx="5128604" cy="27389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catter Diagram Chart on Dark Blue Background Vector for Business and  Education Stock Vector - Illustration of pattern, educational: 157971165">
            <a:extLst>
              <a:ext uri="{FF2B5EF4-FFF2-40B4-BE49-F238E27FC236}">
                <a16:creationId xmlns:a16="http://schemas.microsoft.com/office/drawing/2014/main" id="{102FB48C-19FA-2ECD-3199-3B0C6D13A99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12152" r="12778" b="5503"/>
          <a:stretch/>
        </p:blipFill>
        <p:spPr bwMode="auto">
          <a:xfrm>
            <a:off x="1704975" y="771524"/>
            <a:ext cx="3557281" cy="2471133"/>
          </a:xfrm>
          <a:prstGeom prst="rect">
            <a:avLst/>
          </a:prstGeom>
          <a:solidFill>
            <a:schemeClr val="accent1"/>
          </a:solidFill>
        </p:spPr>
      </p:pic>
      <p:sp>
        <p:nvSpPr>
          <p:cNvPr id="1043" name="Rectangle 1042">
            <a:extLst>
              <a:ext uri="{FF2B5EF4-FFF2-40B4-BE49-F238E27FC236}">
                <a16:creationId xmlns:a16="http://schemas.microsoft.com/office/drawing/2014/main" id="{424C9068-A98E-4B2F-A27E-D046E5B36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05" y="3507452"/>
            <a:ext cx="2483868" cy="2710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and Drawn Bar Graph PNG &amp; SVG Design For T-Shirts">
            <a:extLst>
              <a:ext uri="{FF2B5EF4-FFF2-40B4-BE49-F238E27FC236}">
                <a16:creationId xmlns:a16="http://schemas.microsoft.com/office/drawing/2014/main" id="{593B111B-897B-9510-BEF9-F7C75AEB85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6752"/>
          <a:stretch/>
        </p:blipFill>
        <p:spPr bwMode="auto">
          <a:xfrm>
            <a:off x="540655" y="3847702"/>
            <a:ext cx="2029968" cy="2105424"/>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19362FFC-9160-409E-9C8F-1E9349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50411" y="3507452"/>
            <a:ext cx="2483868" cy="27104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Line graph chart icon on white background. 24375121 Vector Art at Vecteezy">
            <a:extLst>
              <a:ext uri="{FF2B5EF4-FFF2-40B4-BE49-F238E27FC236}">
                <a16:creationId xmlns:a16="http://schemas.microsoft.com/office/drawing/2014/main" id="{A632BA7F-8C34-5A92-0058-F80AC32C17E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100000"/>
                    </a14:imgEffect>
                    <a14:imgEffect>
                      <a14:colorTemperature colorTemp="8369"/>
                    </a14:imgEffect>
                    <a14:imgEffect>
                      <a14:saturation sat="400000"/>
                    </a14:imgEffect>
                    <a14:imgEffect>
                      <a14:brightnessContrast bright="-35000" contrast="100000"/>
                    </a14:imgEffect>
                  </a14:imgLayer>
                </a14:imgProps>
              </a:ext>
              <a:ext uri="{28A0092B-C50C-407E-A947-70E740481C1C}">
                <a14:useLocalDpi xmlns:a14="http://schemas.microsoft.com/office/drawing/2010/main" val="0"/>
              </a:ext>
            </a:extLst>
          </a:blip>
          <a:stretch>
            <a:fillRect/>
          </a:stretch>
        </p:blipFill>
        <p:spPr bwMode="auto">
          <a:xfrm>
            <a:off x="3177361" y="3900428"/>
            <a:ext cx="2029968" cy="212148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73983001-A891-F4F0-CF39-89066C3A31FB}"/>
              </a:ext>
            </a:extLst>
          </p:cNvPr>
          <p:cNvSpPr txBox="1">
            <a:spLocks/>
          </p:cNvSpPr>
          <p:nvPr/>
        </p:nvSpPr>
        <p:spPr>
          <a:xfrm>
            <a:off x="6161541" y="1741325"/>
            <a:ext cx="5874349" cy="46185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tx1"/>
              </a:buClr>
              <a:buSzPct val="100000"/>
              <a:buNone/>
            </a:pP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1) </a:t>
            </a:r>
            <a:r>
              <a:rPr lang="en-US" sz="1600" b="1" u="sng" cap="small" dirty="0">
                <a:solidFill>
                  <a:schemeClr val="tx1"/>
                </a:solidFill>
                <a:effectLst>
                  <a:glow rad="38100">
                    <a:schemeClr val="bg1">
                      <a:lumMod val="50000"/>
                      <a:lumOff val="50000"/>
                      <a:alpha val="20000"/>
                    </a:schemeClr>
                  </a:glow>
                </a:effectLst>
                <a:latin typeface="Abadi" panose="020B0604020104020204" pitchFamily="34" charset="0"/>
              </a:rPr>
              <a:t>Scatter Plot</a:t>
            </a: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 Used to observe the relationship/correlation between two or more numeric variables</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Flight Number and Launch Site</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Payload and Launch Site</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Flight Number and Orbit Type</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Payload and Orbit Type</a:t>
            </a:r>
          </a:p>
          <a:p>
            <a:pPr marL="457200" lvl="1" indent="0" defTabSz="457200">
              <a:spcBef>
                <a:spcPct val="20000"/>
              </a:spcBef>
              <a:spcAft>
                <a:spcPts val="600"/>
              </a:spcAft>
              <a:buClr>
                <a:schemeClr val="tx1"/>
              </a:buClr>
              <a:buSzPct val="100000"/>
            </a:pPr>
            <a:endParaRPr lang="en-US" sz="1600" cap="small" dirty="0">
              <a:solidFill>
                <a:schemeClr val="tx1"/>
              </a:solidFill>
              <a:effectLst>
                <a:glow rad="38100">
                  <a:schemeClr val="bg1">
                    <a:lumMod val="50000"/>
                    <a:lumOff val="50000"/>
                    <a:alpha val="20000"/>
                  </a:schemeClr>
                </a:glow>
              </a:effectLst>
              <a:latin typeface="Abadi" panose="020B0604020104020204" pitchFamily="34" charset="0"/>
            </a:endParaRPr>
          </a:p>
          <a:p>
            <a:pPr marL="0" indent="0" defTabSz="457200">
              <a:spcBef>
                <a:spcPct val="20000"/>
              </a:spcBef>
              <a:spcAft>
                <a:spcPts val="600"/>
              </a:spcAft>
              <a:buClr>
                <a:schemeClr val="tx1"/>
              </a:buClr>
              <a:buSzPct val="100000"/>
              <a:buNone/>
            </a:pP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2) </a:t>
            </a:r>
            <a:r>
              <a:rPr lang="en-US" sz="1600" b="1" u="sng" cap="small" dirty="0">
                <a:solidFill>
                  <a:schemeClr val="tx1"/>
                </a:solidFill>
                <a:effectLst>
                  <a:glow rad="38100">
                    <a:schemeClr val="bg1">
                      <a:lumMod val="50000"/>
                      <a:lumOff val="50000"/>
                      <a:alpha val="20000"/>
                    </a:schemeClr>
                  </a:glow>
                </a:effectLst>
                <a:latin typeface="Abadi" panose="020B0604020104020204" pitchFamily="34" charset="0"/>
              </a:rPr>
              <a:t>Bar Chart</a:t>
            </a: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 Used to compare numerical values with categorical variables and observe the highest occurring groups compared to the other groups</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Success Rate of each Orbit Type</a:t>
            </a:r>
          </a:p>
          <a:p>
            <a:pPr marL="457200" lvl="1" indent="0" defTabSz="457200">
              <a:spcBef>
                <a:spcPct val="20000"/>
              </a:spcBef>
              <a:spcAft>
                <a:spcPts val="600"/>
              </a:spcAft>
              <a:buClr>
                <a:schemeClr val="tx1"/>
              </a:buClr>
              <a:buSzPct val="100000"/>
            </a:pPr>
            <a:endParaRPr lang="en-US" sz="1600" cap="small" dirty="0">
              <a:solidFill>
                <a:schemeClr val="tx1"/>
              </a:solidFill>
              <a:effectLst>
                <a:glow rad="38100">
                  <a:schemeClr val="bg1">
                    <a:lumMod val="50000"/>
                    <a:lumOff val="50000"/>
                    <a:alpha val="20000"/>
                  </a:schemeClr>
                </a:glow>
              </a:effectLst>
              <a:latin typeface="Abadi" panose="020B0604020104020204" pitchFamily="34" charset="0"/>
            </a:endParaRPr>
          </a:p>
          <a:p>
            <a:pPr marL="0" indent="0" defTabSz="457200">
              <a:spcBef>
                <a:spcPct val="20000"/>
              </a:spcBef>
              <a:spcAft>
                <a:spcPts val="600"/>
              </a:spcAft>
              <a:buClr>
                <a:schemeClr val="tx1"/>
              </a:buClr>
              <a:buSzPct val="100000"/>
              <a:buNone/>
            </a:pP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3) </a:t>
            </a:r>
            <a:r>
              <a:rPr lang="en-US" sz="1600" b="1" u="sng" cap="small" dirty="0">
                <a:solidFill>
                  <a:schemeClr val="tx1"/>
                </a:solidFill>
                <a:effectLst>
                  <a:glow rad="38100">
                    <a:schemeClr val="bg1">
                      <a:lumMod val="50000"/>
                      <a:lumOff val="50000"/>
                      <a:alpha val="20000"/>
                    </a:schemeClr>
                  </a:glow>
                </a:effectLst>
                <a:latin typeface="Abadi" panose="020B0604020104020204" pitchFamily="34" charset="0"/>
              </a:rPr>
              <a:t>Line Chart</a:t>
            </a:r>
            <a:r>
              <a:rPr lang="en-US" sz="1600" u="sng" cap="small" dirty="0">
                <a:solidFill>
                  <a:schemeClr val="tx1"/>
                </a:solidFill>
                <a:effectLst>
                  <a:glow rad="38100">
                    <a:schemeClr val="bg1">
                      <a:lumMod val="50000"/>
                      <a:lumOff val="50000"/>
                      <a:alpha val="20000"/>
                    </a:schemeClr>
                  </a:glow>
                </a:effectLst>
                <a:latin typeface="Abadi" panose="020B0604020104020204" pitchFamily="34" charset="0"/>
              </a:rPr>
              <a:t>: Used to show the change of a certain numerical variable over time</a:t>
            </a:r>
          </a:p>
          <a:p>
            <a:pPr lvl="1" defTabSz="457200">
              <a:spcBef>
                <a:spcPct val="20000"/>
              </a:spcBef>
              <a:spcAft>
                <a:spcPts val="600"/>
              </a:spcAft>
              <a:buClr>
                <a:schemeClr val="tx1"/>
              </a:buClr>
              <a:buSzPct val="100000"/>
            </a:pPr>
            <a:r>
              <a:rPr lang="en-US" sz="1600" cap="small" dirty="0">
                <a:solidFill>
                  <a:schemeClr val="tx1"/>
                </a:solidFill>
                <a:effectLst>
                  <a:glow rad="38100">
                    <a:schemeClr val="bg1">
                      <a:lumMod val="50000"/>
                      <a:lumOff val="50000"/>
                      <a:alpha val="20000"/>
                    </a:schemeClr>
                  </a:glow>
                </a:effectLst>
                <a:latin typeface="Abadi" panose="020B0604020104020204" pitchFamily="34" charset="0"/>
              </a:rPr>
              <a:t>Relationship between Success Rate and Year</a:t>
            </a:r>
          </a:p>
        </p:txBody>
      </p:sp>
      <p:sp>
        <p:nvSpPr>
          <p:cNvPr id="3" name="Rectangle: Diagonal Corners Rounded 2">
            <a:extLst>
              <a:ext uri="{FF2B5EF4-FFF2-40B4-BE49-F238E27FC236}">
                <a16:creationId xmlns:a16="http://schemas.microsoft.com/office/drawing/2014/main" id="{DC6076F0-4F94-FDA2-7DED-0AAEBA84E707}"/>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72C4D36A-83CE-FC55-3416-6D0D9008E9D2}"/>
              </a:ext>
            </a:extLst>
          </p:cNvPr>
          <p:cNvSpPr/>
          <p:nvPr/>
        </p:nvSpPr>
        <p:spPr>
          <a:xfrm>
            <a:off x="11203605" y="498174"/>
            <a:ext cx="630000" cy="630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TextBox 9">
            <a:extLst>
              <a:ext uri="{FF2B5EF4-FFF2-40B4-BE49-F238E27FC236}">
                <a16:creationId xmlns:a16="http://schemas.microsoft.com/office/drawing/2014/main" id="{53E27094-B56B-57F7-ADD4-70F7C820FAAF}"/>
              </a:ext>
            </a:extLst>
          </p:cNvPr>
          <p:cNvSpPr txBox="1"/>
          <p:nvPr/>
        </p:nvSpPr>
        <p:spPr>
          <a:xfrm>
            <a:off x="286129" y="1794417"/>
            <a:ext cx="1320976" cy="369332"/>
          </a:xfrm>
          <a:prstGeom prst="rect">
            <a:avLst/>
          </a:prstGeom>
          <a:noFill/>
        </p:spPr>
        <p:txBody>
          <a:bodyPr wrap="square">
            <a:spAutoFit/>
          </a:bodyPr>
          <a:lstStyle/>
          <a:p>
            <a:pPr algn="ctr"/>
            <a:r>
              <a:rPr lang="en-US" b="1" i="1" dirty="0">
                <a:solidFill>
                  <a:schemeClr val="bg1"/>
                </a:solidFill>
                <a:latin typeface="Abadi"/>
              </a:rPr>
              <a:t>Scatter Plot</a:t>
            </a:r>
            <a:endParaRPr lang="en-US" b="1" i="1" dirty="0">
              <a:solidFill>
                <a:schemeClr val="bg1"/>
              </a:solidFill>
            </a:endParaRPr>
          </a:p>
        </p:txBody>
      </p:sp>
      <p:sp>
        <p:nvSpPr>
          <p:cNvPr id="11" name="TextBox 10">
            <a:extLst>
              <a:ext uri="{FF2B5EF4-FFF2-40B4-BE49-F238E27FC236}">
                <a16:creationId xmlns:a16="http://schemas.microsoft.com/office/drawing/2014/main" id="{CF439D4D-C14E-6F01-AD85-2438A719FDA3}"/>
              </a:ext>
            </a:extLst>
          </p:cNvPr>
          <p:cNvSpPr txBox="1"/>
          <p:nvPr/>
        </p:nvSpPr>
        <p:spPr>
          <a:xfrm>
            <a:off x="3659063" y="3604234"/>
            <a:ext cx="1320976" cy="369332"/>
          </a:xfrm>
          <a:prstGeom prst="rect">
            <a:avLst/>
          </a:prstGeom>
          <a:noFill/>
        </p:spPr>
        <p:txBody>
          <a:bodyPr wrap="square">
            <a:spAutoFit/>
          </a:bodyPr>
          <a:lstStyle/>
          <a:p>
            <a:pPr algn="ctr"/>
            <a:r>
              <a:rPr lang="en-US" b="1" i="1" dirty="0">
                <a:solidFill>
                  <a:schemeClr val="bg1"/>
                </a:solidFill>
                <a:latin typeface="Abadi"/>
              </a:rPr>
              <a:t>Line Chart</a:t>
            </a:r>
            <a:endParaRPr lang="en-US" b="1" i="1" dirty="0">
              <a:solidFill>
                <a:schemeClr val="bg1"/>
              </a:solidFill>
            </a:endParaRPr>
          </a:p>
        </p:txBody>
      </p:sp>
      <p:sp>
        <p:nvSpPr>
          <p:cNvPr id="12" name="TextBox 11">
            <a:extLst>
              <a:ext uri="{FF2B5EF4-FFF2-40B4-BE49-F238E27FC236}">
                <a16:creationId xmlns:a16="http://schemas.microsoft.com/office/drawing/2014/main" id="{50801ED8-DD3D-D773-8FB8-143539D52956}"/>
              </a:ext>
            </a:extLst>
          </p:cNvPr>
          <p:cNvSpPr txBox="1"/>
          <p:nvPr/>
        </p:nvSpPr>
        <p:spPr>
          <a:xfrm>
            <a:off x="795407" y="3604234"/>
            <a:ext cx="1320976" cy="369332"/>
          </a:xfrm>
          <a:prstGeom prst="rect">
            <a:avLst/>
          </a:prstGeom>
          <a:noFill/>
        </p:spPr>
        <p:txBody>
          <a:bodyPr wrap="square">
            <a:spAutoFit/>
          </a:bodyPr>
          <a:lstStyle/>
          <a:p>
            <a:pPr algn="ctr"/>
            <a:r>
              <a:rPr lang="en-US" b="1" i="1" dirty="0">
                <a:solidFill>
                  <a:schemeClr val="bg1"/>
                </a:solidFill>
                <a:latin typeface="Abadi"/>
              </a:rPr>
              <a:t>Bar Chart</a:t>
            </a:r>
            <a:endParaRPr lang="en-US" b="1" i="1" dirty="0">
              <a:solidFill>
                <a:schemeClr val="bg1"/>
              </a:solidFill>
            </a:endParaRPr>
          </a:p>
        </p:txBody>
      </p:sp>
      <p:sp>
        <p:nvSpPr>
          <p:cNvPr id="8" name="TextBox 7">
            <a:extLst>
              <a:ext uri="{FF2B5EF4-FFF2-40B4-BE49-F238E27FC236}">
                <a16:creationId xmlns:a16="http://schemas.microsoft.com/office/drawing/2014/main" id="{7242499D-B5C8-5821-23DE-B9453431367E}"/>
              </a:ext>
            </a:extLst>
          </p:cNvPr>
          <p:cNvSpPr txBox="1"/>
          <p:nvPr/>
        </p:nvSpPr>
        <p:spPr>
          <a:xfrm>
            <a:off x="8273171" y="6339447"/>
            <a:ext cx="6096000" cy="369332"/>
          </a:xfrm>
          <a:prstGeom prst="rect">
            <a:avLst/>
          </a:prstGeom>
          <a:noFill/>
        </p:spPr>
        <p:txBody>
          <a:bodyPr wrap="square">
            <a:spAutoFit/>
          </a:bodyPr>
          <a:lstStyle/>
          <a:p>
            <a:pPr algn="ctr"/>
            <a:r>
              <a:rPr lang="en-US" dirty="0">
                <a:hlinkClick r:id="rId11"/>
              </a:rPr>
              <a:t>GitHub Link</a:t>
            </a:r>
            <a:endParaRPr lang="en-US" dirty="0"/>
          </a:p>
        </p:txBody>
      </p:sp>
    </p:spTree>
    <p:extLst>
      <p:ext uri="{BB962C8B-B14F-4D97-AF65-F5344CB8AC3E}">
        <p14:creationId xmlns:p14="http://schemas.microsoft.com/office/powerpoint/2010/main" val="384391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53864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EDA with SQL</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333" y="1149073"/>
            <a:ext cx="10281272" cy="5641160"/>
          </a:xfrm>
          <a:prstGeom prst="rect">
            <a:avLst/>
          </a:prstGeom>
          <a:noFill/>
        </p:spPr>
        <p:txBody>
          <a:bodyPr wrap="square" rtlCol="0">
            <a:spAutoFit/>
          </a:bodyPr>
          <a:lstStyle/>
          <a:p>
            <a:pPr>
              <a:lnSpc>
                <a:spcPts val="1600"/>
              </a:lnSpc>
            </a:pPr>
            <a:r>
              <a:rPr lang="en-US" b="1" u="sng" dirty="0">
                <a:effectLst>
                  <a:glow rad="38100">
                    <a:schemeClr val="bg1">
                      <a:lumMod val="50000"/>
                      <a:lumOff val="50000"/>
                      <a:alpha val="20000"/>
                    </a:schemeClr>
                  </a:glow>
                </a:effectLst>
                <a:latin typeface="Abadi" panose="020B0604020104020204" pitchFamily="34" charset="0"/>
              </a:rPr>
              <a:t>Using SQL queries and operations to better understand the SpaceX dataset:</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marL="342900" indent="-342900">
              <a:lnSpc>
                <a:spcPts val="1600"/>
              </a:lnSpc>
              <a:buAutoNum type="arabicPeriod"/>
            </a:pPr>
            <a:r>
              <a:rPr lang="en-US" dirty="0">
                <a:effectLst>
                  <a:glow rad="38100">
                    <a:schemeClr val="bg1">
                      <a:lumMod val="50000"/>
                      <a:lumOff val="50000"/>
                      <a:alpha val="20000"/>
                    </a:schemeClr>
                  </a:glow>
                </a:effectLst>
                <a:latin typeface="Abadi" panose="020B0604020104020204" pitchFamily="34" charset="0"/>
              </a:rPr>
              <a:t>Display the names of the unique launch sites in the space mission</a:t>
            </a:r>
          </a:p>
          <a:p>
            <a:pPr marL="342900" indent="-342900">
              <a:lnSpc>
                <a:spcPts val="1600"/>
              </a:lnSpc>
              <a:buAutoNum type="arabicPeriod"/>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2. Display 5 records where the launch begins with the string "CCA“</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3. Display the total payload mass carried by boosters launched by NASA (CRS)</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4. Display the average payload mass carried by booster version F9. v1.1</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5. List the data when the first successful landing outcome on a ground pad was achieved</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6. List the names of the boosters that had successfully landed on a drone ship with a payload mass between 4000 and 6000 kg</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7. List the total number of successful and failed mission outcomes</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8. List the names of the booster versions that have carried the maximum payload mass</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9. List the failed landing outcomes on a drone ship, including their booster versions and launch site names for 2015.</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r>
              <a:rPr lang="en-US" dirty="0">
                <a:effectLst>
                  <a:glow rad="38100">
                    <a:schemeClr val="bg1">
                      <a:lumMod val="50000"/>
                      <a:lumOff val="50000"/>
                      <a:alpha val="20000"/>
                    </a:schemeClr>
                  </a:glow>
                </a:effectLst>
                <a:latin typeface="Abadi" panose="020B0604020104020204" pitchFamily="34" charset="0"/>
              </a:rPr>
              <a:t>10. Rank the count of landing outcomes between the dates 2010-06-04 and 2017-03-20 in descending order</a:t>
            </a:r>
          </a:p>
          <a:p>
            <a:pPr>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marL="742950" lvl="1" indent="-285750">
              <a:lnSpc>
                <a:spcPts val="1600"/>
              </a:lnSpc>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Failure: drone ship</a:t>
            </a:r>
          </a:p>
          <a:p>
            <a:pPr marL="742950" lvl="1" indent="-285750">
              <a:lnSpc>
                <a:spcPts val="1600"/>
              </a:lnSpc>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Success: ground pad</a:t>
            </a:r>
          </a:p>
        </p:txBody>
      </p:sp>
      <p:sp>
        <p:nvSpPr>
          <p:cNvPr id="5" name="TextBox 4">
            <a:extLst>
              <a:ext uri="{FF2B5EF4-FFF2-40B4-BE49-F238E27FC236}">
                <a16:creationId xmlns:a16="http://schemas.microsoft.com/office/drawing/2014/main" id="{39896328-148D-6604-9D85-5FFE53901584}"/>
              </a:ext>
            </a:extLst>
          </p:cNvPr>
          <p:cNvSpPr txBox="1"/>
          <p:nvPr/>
        </p:nvSpPr>
        <p:spPr>
          <a:xfrm>
            <a:off x="8273171" y="6339447"/>
            <a:ext cx="6096000" cy="369332"/>
          </a:xfrm>
          <a:prstGeom prst="rect">
            <a:avLst/>
          </a:prstGeom>
          <a:noFill/>
        </p:spPr>
        <p:txBody>
          <a:bodyPr wrap="square">
            <a:spAutoFit/>
          </a:bodyPr>
          <a:lstStyle/>
          <a:p>
            <a:pPr algn="ctr"/>
            <a:r>
              <a:rPr lang="en-US" dirty="0">
                <a:hlinkClick r:id="rId5"/>
              </a:rPr>
              <a:t>GitHub Link</a:t>
            </a:r>
            <a:endParaRPr lang="en-US" dirty="0"/>
          </a:p>
        </p:txBody>
      </p:sp>
    </p:spTree>
    <p:extLst>
      <p:ext uri="{BB962C8B-B14F-4D97-AF65-F5344CB8AC3E}">
        <p14:creationId xmlns:p14="http://schemas.microsoft.com/office/powerpoint/2010/main" val="3129256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30464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Interactive Map with Folium</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966616"/>
            <a:ext cx="10515600" cy="6163739"/>
          </a:xfrm>
          <a:prstGeom prst="rect">
            <a:avLst/>
          </a:prstGeom>
          <a:noFill/>
        </p:spPr>
        <p:txBody>
          <a:bodyPr wrap="square" rtlCol="0">
            <a:spAutoFit/>
          </a:bodyPr>
          <a:lstStyle/>
          <a:p>
            <a:pPr>
              <a:lnSpc>
                <a:spcPts val="1600"/>
              </a:lnSpc>
            </a:pPr>
            <a:r>
              <a:rPr lang="en-US" b="1" u="sng" dirty="0">
                <a:effectLst>
                  <a:glow rad="38100">
                    <a:schemeClr val="bg1">
                      <a:lumMod val="50000"/>
                      <a:lumOff val="50000"/>
                      <a:alpha val="20000"/>
                    </a:schemeClr>
                  </a:glow>
                </a:effectLst>
                <a:latin typeface="Abadi" panose="020B0604020104020204" pitchFamily="34" charset="0"/>
              </a:rPr>
              <a:t>Using Folium interactive maps to help analyze the geospatial data to better visualize the location and proximity of the launch sites and how that might impact the launch success rate</a:t>
            </a:r>
          </a:p>
          <a:p>
            <a:pPr>
              <a:lnSpc>
                <a:spcPts val="1600"/>
              </a:lnSpc>
            </a:pPr>
            <a:endParaRPr lang="en-US" sz="1500" b="1" u="sng" dirty="0">
              <a:effectLst>
                <a:glow rad="38100">
                  <a:schemeClr val="bg1">
                    <a:lumMod val="50000"/>
                    <a:lumOff val="50000"/>
                    <a:alpha val="20000"/>
                  </a:schemeClr>
                </a:glow>
              </a:effectLst>
              <a:latin typeface="Abadi" panose="020B0604020104020204" pitchFamily="34" charset="0"/>
            </a:endParaRPr>
          </a:p>
          <a:p>
            <a:pPr marL="742950" lvl="1" indent="-285750">
              <a:lnSpc>
                <a:spcPts val="1700"/>
              </a:lnSpc>
              <a:buFont typeface="Arial" panose="020B0604020202020204" pitchFamily="34" charset="0"/>
              <a:buChar char="•"/>
            </a:pPr>
            <a:r>
              <a:rPr lang="en-US" sz="1500" b="1" u="sng" dirty="0">
                <a:effectLst>
                  <a:glow rad="38100">
                    <a:schemeClr val="bg1">
                      <a:lumMod val="50000"/>
                      <a:lumOff val="50000"/>
                      <a:alpha val="20000"/>
                    </a:schemeClr>
                  </a:glow>
                </a:effectLst>
                <a:latin typeface="Abadi" panose="020B0604020104020204" pitchFamily="34" charset="0"/>
              </a:rPr>
              <a:t>Step 1: </a:t>
            </a:r>
            <a:r>
              <a:rPr lang="en-US" sz="1500" u="sng" dirty="0">
                <a:effectLst>
                  <a:glow rad="38100">
                    <a:schemeClr val="bg1">
                      <a:lumMod val="50000"/>
                      <a:lumOff val="50000"/>
                      <a:alpha val="20000"/>
                    </a:schemeClr>
                  </a:glow>
                </a:effectLst>
                <a:latin typeface="Abadi" panose="020B0604020104020204" pitchFamily="34" charset="0"/>
              </a:rPr>
              <a:t>Mark all the launch sites</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Initialize the map using a Folium Map object</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Use `folium.Circle` and `folium.Marker` to highlight each launch site on the map with a circle</a:t>
            </a:r>
          </a:p>
          <a:p>
            <a:pPr marL="742950" lvl="1" indent="-285750">
              <a:lnSpc>
                <a:spcPts val="1700"/>
              </a:lnSpc>
              <a:buFont typeface="Arial" panose="020B0604020202020204" pitchFamily="34" charset="0"/>
              <a:buChar char="•"/>
            </a:pPr>
            <a:endParaRPr lang="en-US" sz="1500" u="sng" dirty="0">
              <a:effectLst>
                <a:glow rad="38100">
                  <a:schemeClr val="bg1">
                    <a:lumMod val="50000"/>
                    <a:lumOff val="50000"/>
                    <a:alpha val="20000"/>
                  </a:schemeClr>
                </a:glow>
              </a:effectLst>
              <a:latin typeface="Abadi" panose="020B0604020104020204" pitchFamily="34" charset="0"/>
            </a:endParaRPr>
          </a:p>
          <a:p>
            <a:pPr marL="742950" lvl="1" indent="-285750">
              <a:lnSpc>
                <a:spcPts val="1700"/>
              </a:lnSpc>
              <a:buFont typeface="Arial" panose="020B0604020202020204" pitchFamily="34" charset="0"/>
              <a:buChar char="•"/>
            </a:pPr>
            <a:r>
              <a:rPr lang="en-US" sz="1500" b="1" u="sng" dirty="0">
                <a:effectLst>
                  <a:glow rad="38100">
                    <a:schemeClr val="bg1">
                      <a:lumMod val="50000"/>
                      <a:lumOff val="50000"/>
                      <a:alpha val="20000"/>
                    </a:schemeClr>
                  </a:glow>
                </a:effectLst>
                <a:latin typeface="Abadi" panose="020B0604020104020204" pitchFamily="34" charset="0"/>
              </a:rPr>
              <a:t>Step 2: </a:t>
            </a:r>
            <a:r>
              <a:rPr lang="en-US" sz="1500" u="sng" dirty="0">
                <a:effectLst>
                  <a:glow rad="38100">
                    <a:schemeClr val="bg1">
                      <a:lumMod val="50000"/>
                      <a:lumOff val="50000"/>
                      <a:alpha val="20000"/>
                    </a:schemeClr>
                  </a:glow>
                </a:effectLst>
                <a:latin typeface="Abadi" panose="020B0604020104020204" pitchFamily="34" charset="0"/>
              </a:rPr>
              <a:t>Mark all the successful/failed launches from each site</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Use `MarkerCluster()`</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Green indicates a successful launch, and red indicates a failed launch</a:t>
            </a:r>
          </a:p>
          <a:p>
            <a:pPr marL="742950" lvl="1" indent="-285750">
              <a:lnSpc>
                <a:spcPts val="1700"/>
              </a:lnSpc>
              <a:buFont typeface="Arial" panose="020B0604020202020204" pitchFamily="34" charset="0"/>
              <a:buChar char="•"/>
            </a:pPr>
            <a:endParaRPr lang="en-US" sz="1500" dirty="0">
              <a:effectLst>
                <a:glow rad="38100">
                  <a:schemeClr val="bg1">
                    <a:lumMod val="50000"/>
                    <a:lumOff val="50000"/>
                    <a:alpha val="20000"/>
                  </a:schemeClr>
                </a:glow>
              </a:effectLst>
              <a:latin typeface="Abadi" panose="020B0604020104020204" pitchFamily="34" charset="0"/>
            </a:endParaRPr>
          </a:p>
          <a:p>
            <a:pPr marL="742950" lvl="1" indent="-285750">
              <a:lnSpc>
                <a:spcPts val="1700"/>
              </a:lnSpc>
              <a:buFont typeface="Arial" panose="020B0604020202020204" pitchFamily="34" charset="0"/>
              <a:buChar char="•"/>
            </a:pPr>
            <a:r>
              <a:rPr lang="en-US" sz="1500" b="1" dirty="0">
                <a:effectLst>
                  <a:glow rad="38100">
                    <a:schemeClr val="bg1">
                      <a:lumMod val="50000"/>
                      <a:lumOff val="50000"/>
                      <a:alpha val="20000"/>
                    </a:schemeClr>
                  </a:glow>
                </a:effectLst>
                <a:latin typeface="Abadi" panose="020B0604020104020204" pitchFamily="34" charset="0"/>
              </a:rPr>
              <a:t>S</a:t>
            </a:r>
            <a:r>
              <a:rPr lang="en-US" sz="1500" b="1" u="sng" dirty="0">
                <a:effectLst>
                  <a:glow rad="38100">
                    <a:schemeClr val="bg1">
                      <a:lumMod val="50000"/>
                      <a:lumOff val="50000"/>
                      <a:alpha val="20000"/>
                    </a:schemeClr>
                  </a:glow>
                </a:effectLst>
                <a:latin typeface="Abadi" panose="020B0604020104020204" pitchFamily="34" charset="0"/>
              </a:rPr>
              <a:t>tep 3: </a:t>
            </a:r>
            <a:r>
              <a:rPr lang="en-US" sz="1500" u="sng" dirty="0">
                <a:effectLst>
                  <a:glow rad="38100">
                    <a:schemeClr val="bg1">
                      <a:lumMod val="50000"/>
                      <a:lumOff val="50000"/>
                      <a:alpha val="20000"/>
                    </a:schemeClr>
                  </a:glow>
                </a:effectLst>
                <a:latin typeface="Abadi" panose="020B0604020104020204" pitchFamily="34" charset="0"/>
              </a:rPr>
              <a:t>Calculate the distances between the launch sites and their proximities using latitude and longitude values</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For coastline, railroad, highway, and cities</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First, use `MousePosition()` to help mark the latitude and longitude values</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Create a marker using `folium.Marker()`</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Draw using `folium.Polyline()`</a:t>
            </a:r>
          </a:p>
          <a:p>
            <a:pPr marL="1200150" lvl="2" indent="-28575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Report the steps above for each proximity from launch sites using markers and drawing lines</a:t>
            </a:r>
          </a:p>
          <a:p>
            <a:pPr>
              <a:lnSpc>
                <a:spcPts val="1700"/>
              </a:lnSpc>
            </a:pPr>
            <a:endParaRPr lang="en-US" sz="1500" dirty="0">
              <a:effectLst>
                <a:glow rad="38100">
                  <a:schemeClr val="bg1">
                    <a:lumMod val="50000"/>
                    <a:lumOff val="50000"/>
                    <a:alpha val="20000"/>
                  </a:schemeClr>
                </a:glow>
              </a:effectLst>
              <a:latin typeface="Abadi" panose="020B0604020104020204" pitchFamily="34" charset="0"/>
            </a:endParaRPr>
          </a:p>
          <a:p>
            <a:pPr marL="742950" lvl="1" indent="-285750">
              <a:lnSpc>
                <a:spcPts val="1700"/>
              </a:lnSpc>
              <a:buFont typeface="Arial" panose="020B0604020202020204" pitchFamily="34" charset="0"/>
              <a:buChar char="•"/>
            </a:pPr>
            <a:r>
              <a:rPr lang="en-US" sz="1500" b="1" u="sng" dirty="0">
                <a:effectLst>
                  <a:glow rad="38100">
                    <a:schemeClr val="bg1">
                      <a:lumMod val="50000"/>
                      <a:lumOff val="50000"/>
                      <a:alpha val="20000"/>
                    </a:schemeClr>
                  </a:glow>
                </a:effectLst>
                <a:latin typeface="Abadi" panose="020B0604020104020204" pitchFamily="34" charset="0"/>
              </a:rPr>
              <a:t>Step 4: </a:t>
            </a:r>
            <a:r>
              <a:rPr lang="en-US" sz="1500" u="sng" dirty="0">
                <a:effectLst>
                  <a:glow rad="38100">
                    <a:schemeClr val="bg1">
                      <a:lumMod val="50000"/>
                      <a:lumOff val="50000"/>
                      <a:alpha val="20000"/>
                    </a:schemeClr>
                  </a:glow>
                </a:effectLst>
                <a:latin typeface="Abadi" panose="020B0604020104020204" pitchFamily="34" charset="0"/>
              </a:rPr>
              <a:t>Answer the following questions</a:t>
            </a:r>
          </a:p>
          <a:p>
            <a:pPr marL="1257300" lvl="2" indent="-342900">
              <a:lnSpc>
                <a:spcPts val="1700"/>
              </a:lnSpc>
              <a:buFont typeface="+mj-lt"/>
              <a:buAutoNum type="arabicPeriod"/>
            </a:pPr>
            <a:r>
              <a:rPr lang="en-US" sz="1500" dirty="0">
                <a:effectLst>
                  <a:glow rad="38100">
                    <a:schemeClr val="bg1">
                      <a:lumMod val="50000"/>
                      <a:lumOff val="50000"/>
                      <a:alpha val="20000"/>
                    </a:schemeClr>
                  </a:glow>
                </a:effectLst>
                <a:latin typeface="Abadi" panose="020B0604020104020204" pitchFamily="34" charset="0"/>
              </a:rPr>
              <a:t>Are launch sites in close proximity to railways?</a:t>
            </a:r>
          </a:p>
          <a:p>
            <a:pPr marL="1714500" lvl="3" indent="-34290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Yes</a:t>
            </a:r>
          </a:p>
          <a:p>
            <a:pPr marL="1257300" lvl="2" indent="-342900">
              <a:lnSpc>
                <a:spcPts val="1700"/>
              </a:lnSpc>
              <a:buFont typeface="+mj-lt"/>
              <a:buAutoNum type="arabicPeriod"/>
            </a:pPr>
            <a:r>
              <a:rPr lang="en-US" sz="1500" dirty="0">
                <a:effectLst>
                  <a:glow rad="38100">
                    <a:schemeClr val="bg1">
                      <a:lumMod val="50000"/>
                      <a:lumOff val="50000"/>
                      <a:alpha val="20000"/>
                    </a:schemeClr>
                  </a:glow>
                </a:effectLst>
                <a:latin typeface="Abadi" panose="020B0604020104020204" pitchFamily="34" charset="0"/>
              </a:rPr>
              <a:t>Are the launch sites in close proximity to highways?</a:t>
            </a:r>
          </a:p>
          <a:p>
            <a:pPr marL="1714500" lvl="3" indent="-34290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Yes</a:t>
            </a:r>
          </a:p>
          <a:p>
            <a:pPr marL="1257300" lvl="2" indent="-342900">
              <a:lnSpc>
                <a:spcPts val="1700"/>
              </a:lnSpc>
              <a:buFont typeface="+mj-lt"/>
              <a:buAutoNum type="arabicPeriod"/>
            </a:pPr>
            <a:r>
              <a:rPr lang="en-US" sz="1500" dirty="0">
                <a:effectLst>
                  <a:glow rad="38100">
                    <a:schemeClr val="bg1">
                      <a:lumMod val="50000"/>
                      <a:lumOff val="50000"/>
                      <a:alpha val="20000"/>
                    </a:schemeClr>
                  </a:glow>
                </a:effectLst>
                <a:latin typeface="Abadi" panose="020B0604020104020204" pitchFamily="34" charset="0"/>
              </a:rPr>
              <a:t>Are the launch sites in close proximity to the coastline?</a:t>
            </a:r>
          </a:p>
          <a:p>
            <a:pPr marL="1714500" lvl="3" indent="-34290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Yes</a:t>
            </a:r>
          </a:p>
          <a:p>
            <a:pPr marL="1257300" lvl="2" indent="-342900">
              <a:lnSpc>
                <a:spcPts val="1700"/>
              </a:lnSpc>
              <a:buFont typeface="+mj-lt"/>
              <a:buAutoNum type="arabicPeriod"/>
            </a:pPr>
            <a:r>
              <a:rPr lang="en-US" sz="1500" dirty="0">
                <a:effectLst>
                  <a:glow rad="38100">
                    <a:schemeClr val="bg1">
                      <a:lumMod val="50000"/>
                      <a:lumOff val="50000"/>
                      <a:alpha val="20000"/>
                    </a:schemeClr>
                  </a:glow>
                </a:effectLst>
                <a:latin typeface="Abadi" panose="020B0604020104020204" pitchFamily="34" charset="0"/>
              </a:rPr>
              <a:t>Do the launch sites keep a certain distance away from cities?</a:t>
            </a:r>
          </a:p>
          <a:p>
            <a:pPr marL="1714500" lvl="3" indent="-342900">
              <a:lnSpc>
                <a:spcPts val="1700"/>
              </a:lnSpc>
              <a:buFont typeface="Arial" panose="020B0604020202020204" pitchFamily="34" charset="0"/>
              <a:buChar char="•"/>
            </a:pPr>
            <a:r>
              <a:rPr lang="en-US" sz="1500" dirty="0">
                <a:effectLst>
                  <a:glow rad="38100">
                    <a:schemeClr val="bg1">
                      <a:lumMod val="50000"/>
                      <a:lumOff val="50000"/>
                      <a:alpha val="20000"/>
                    </a:schemeClr>
                  </a:glow>
                </a:effectLst>
                <a:latin typeface="Abadi" panose="020B0604020104020204" pitchFamily="34" charset="0"/>
              </a:rPr>
              <a:t>Yes</a:t>
            </a:r>
          </a:p>
        </p:txBody>
      </p:sp>
      <p:sp>
        <p:nvSpPr>
          <p:cNvPr id="3" name="TextBox 2">
            <a:extLst>
              <a:ext uri="{FF2B5EF4-FFF2-40B4-BE49-F238E27FC236}">
                <a16:creationId xmlns:a16="http://schemas.microsoft.com/office/drawing/2014/main" id="{56D48D14-B2DB-669D-E133-DA72506546E6}"/>
              </a:ext>
            </a:extLst>
          </p:cNvPr>
          <p:cNvSpPr txBox="1"/>
          <p:nvPr/>
        </p:nvSpPr>
        <p:spPr>
          <a:xfrm>
            <a:off x="8273171" y="6339447"/>
            <a:ext cx="6096000" cy="369332"/>
          </a:xfrm>
          <a:prstGeom prst="rect">
            <a:avLst/>
          </a:prstGeom>
          <a:noFill/>
        </p:spPr>
        <p:txBody>
          <a:bodyPr wrap="square">
            <a:spAutoFit/>
          </a:bodyPr>
          <a:lstStyle/>
          <a:p>
            <a:pPr algn="ctr"/>
            <a:r>
              <a:rPr lang="en-US" dirty="0">
                <a:hlinkClick r:id="rId5"/>
              </a:rPr>
              <a:t>GitHub Link</a:t>
            </a:r>
            <a:endParaRPr lang="en-US" dirty="0"/>
          </a:p>
        </p:txBody>
      </p:sp>
    </p:spTree>
    <p:extLst>
      <p:ext uri="{BB962C8B-B14F-4D97-AF65-F5344CB8AC3E}">
        <p14:creationId xmlns:p14="http://schemas.microsoft.com/office/powerpoint/2010/main" val="411312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Interactive Plotly Dashboard</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117269"/>
            <a:ext cx="10281600" cy="3970318"/>
          </a:xfrm>
          <a:prstGeom prst="rect">
            <a:avLst/>
          </a:prstGeom>
          <a:noFill/>
        </p:spPr>
        <p:txBody>
          <a:bodyPr wrap="square" rtlCol="0">
            <a:spAutoFit/>
          </a:bodyPr>
          <a:lstStyle/>
          <a:p>
            <a:r>
              <a:rPr lang="en-US" b="1" u="sng" dirty="0">
                <a:effectLst>
                  <a:glow rad="38100">
                    <a:schemeClr val="bg1">
                      <a:lumMod val="50000"/>
                      <a:lumOff val="50000"/>
                      <a:alpha val="20000"/>
                    </a:schemeClr>
                  </a:glow>
                </a:effectLst>
                <a:latin typeface="Abadi" panose="020B0604020104020204" pitchFamily="34" charset="0"/>
              </a:rPr>
              <a:t>Using Plotly API in Python to create an interactive dashboard consisting of a pie chart and a scatter plot</a:t>
            </a:r>
          </a:p>
          <a:p>
            <a:endParaRPr lang="en-US" b="1" u="sng" dirty="0">
              <a:effectLst>
                <a:glow rad="38100">
                  <a:schemeClr val="bg1">
                    <a:lumMod val="50000"/>
                    <a:lumOff val="50000"/>
                    <a:alpha val="20000"/>
                  </a:schemeClr>
                </a:glow>
              </a:effectLst>
              <a:latin typeface="Abadi" panose="020B0604020104020204" pitchFamily="34" charset="0"/>
            </a:endParaRPr>
          </a:p>
          <a:p>
            <a:pPr marL="342900" indent="-342900">
              <a:buFont typeface="Arial" panose="020B0604020202020204" pitchFamily="34" charset="0"/>
              <a:buChar char="•"/>
            </a:pPr>
            <a:r>
              <a:rPr lang="en-US" i="1" u="sng" dirty="0">
                <a:effectLst>
                  <a:glow rad="38100">
                    <a:schemeClr val="bg1">
                      <a:lumMod val="50000"/>
                      <a:lumOff val="50000"/>
                      <a:alpha val="20000"/>
                    </a:schemeClr>
                  </a:glow>
                </a:effectLst>
                <a:latin typeface="Abadi" panose="020B0604020104020204" pitchFamily="34" charset="0"/>
              </a:rPr>
              <a:t>Pie Chart: </a:t>
            </a:r>
            <a:r>
              <a:rPr lang="en-US" u="sng" dirty="0">
                <a:effectLst>
                  <a:glow rad="38100">
                    <a:schemeClr val="bg1">
                      <a:lumMod val="50000"/>
                      <a:lumOff val="50000"/>
                      <a:alpha val="20000"/>
                    </a:schemeClr>
                  </a:glow>
                </a:effectLst>
                <a:latin typeface="Abadi" panose="020B0604020104020204" pitchFamily="34" charset="0"/>
              </a:rPr>
              <a:t>Displays successful launches per site</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Interaction Options:</a:t>
            </a:r>
          </a:p>
          <a:p>
            <a:pPr marL="1257300" lvl="2"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Clicking on the dropdown menu for all sites shows the successful launches for all sites as a percentage in a pie chart.</a:t>
            </a:r>
          </a:p>
          <a:p>
            <a:pPr marL="1257300" lvl="2"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Clicking on the dropdown menu for a specific launch site shows the success versus failed launches from that site as a percentage in the pie chart.</a:t>
            </a:r>
          </a:p>
          <a:p>
            <a:pPr marL="342900" indent="-342900">
              <a:buFont typeface="Arial" panose="020B0604020202020204" pitchFamily="34" charset="0"/>
              <a:buChar char="•"/>
            </a:pPr>
            <a:endParaRPr lang="en-US" dirty="0">
              <a:effectLst>
                <a:glow rad="38100">
                  <a:schemeClr val="bg1">
                    <a:lumMod val="50000"/>
                    <a:lumOff val="50000"/>
                    <a:alpha val="20000"/>
                  </a:schemeClr>
                </a:glow>
              </a:effectLst>
              <a:latin typeface="Abadi" panose="020B0604020104020204" pitchFamily="34" charset="0"/>
            </a:endParaRPr>
          </a:p>
          <a:p>
            <a:pPr marL="342900" indent="-342900">
              <a:buFont typeface="Arial" panose="020B0604020202020204" pitchFamily="34" charset="0"/>
              <a:buChar char="•"/>
            </a:pPr>
            <a:r>
              <a:rPr lang="en-US" i="1" u="sng" dirty="0">
                <a:effectLst>
                  <a:glow rad="38100">
                    <a:schemeClr val="bg1">
                      <a:lumMod val="50000"/>
                      <a:lumOff val="50000"/>
                      <a:alpha val="20000"/>
                    </a:schemeClr>
                  </a:glow>
                </a:effectLst>
                <a:latin typeface="Abadi" panose="020B0604020104020204" pitchFamily="34" charset="0"/>
              </a:rPr>
              <a:t>Scatter Plot: </a:t>
            </a:r>
            <a:r>
              <a:rPr lang="en-US" u="sng" dirty="0">
                <a:effectLst>
                  <a:glow rad="38100">
                    <a:schemeClr val="bg1">
                      <a:lumMod val="50000"/>
                      <a:lumOff val="50000"/>
                      <a:alpha val="20000"/>
                    </a:schemeClr>
                  </a:glow>
                </a:effectLst>
                <a:latin typeface="Abadi" panose="020B0604020104020204" pitchFamily="34" charset="0"/>
              </a:rPr>
              <a:t>Shows the correlation between the outcome of launches and the payload mass</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Interactive Filtering:</a:t>
            </a:r>
          </a:p>
          <a:p>
            <a:pPr marL="1257300" lvl="2"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Use the filter to select the minimum and maximum range of the payload mass in kilograms.</a:t>
            </a:r>
          </a:p>
          <a:p>
            <a:pPr marL="800100" lvl="1" indent="-342900">
              <a:buFont typeface="Arial" panose="020B0604020202020204" pitchFamily="34" charset="0"/>
              <a:buChar char="•"/>
            </a:pPr>
            <a:endParaRPr lang="en-US" dirty="0">
              <a:effectLst>
                <a:glow rad="38100">
                  <a:schemeClr val="bg1">
                    <a:lumMod val="50000"/>
                    <a:lumOff val="50000"/>
                    <a:alpha val="20000"/>
                  </a:schemeClr>
                </a:glow>
              </a:effectLst>
              <a:latin typeface="Abadi" panose="020B0604020104020204" pitchFamily="34" charset="0"/>
            </a:endParaRPr>
          </a:p>
        </p:txBody>
      </p:sp>
      <p:sp>
        <p:nvSpPr>
          <p:cNvPr id="3" name="TextBox 2">
            <a:extLst>
              <a:ext uri="{FF2B5EF4-FFF2-40B4-BE49-F238E27FC236}">
                <a16:creationId xmlns:a16="http://schemas.microsoft.com/office/drawing/2014/main" id="{B2A995CF-427F-F2F9-278C-7CEDF900683C}"/>
              </a:ext>
            </a:extLst>
          </p:cNvPr>
          <p:cNvSpPr txBox="1"/>
          <p:nvPr/>
        </p:nvSpPr>
        <p:spPr>
          <a:xfrm>
            <a:off x="8273171" y="6339447"/>
            <a:ext cx="6096000" cy="369332"/>
          </a:xfrm>
          <a:prstGeom prst="rect">
            <a:avLst/>
          </a:prstGeom>
          <a:noFill/>
        </p:spPr>
        <p:txBody>
          <a:bodyPr wrap="square">
            <a:spAutoFit/>
          </a:bodyPr>
          <a:lstStyle/>
          <a:p>
            <a:pPr algn="ctr"/>
            <a:r>
              <a:rPr lang="en-US" dirty="0">
                <a:hlinkClick r:id="rId5"/>
              </a:rPr>
              <a:t>GitHub Link</a:t>
            </a:r>
            <a:endParaRPr lang="en-US" dirty="0"/>
          </a:p>
        </p:txBody>
      </p:sp>
    </p:spTree>
    <p:extLst>
      <p:ext uri="{BB962C8B-B14F-4D97-AF65-F5344CB8AC3E}">
        <p14:creationId xmlns:p14="http://schemas.microsoft.com/office/powerpoint/2010/main" val="1110010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41413" y="577703"/>
            <a:ext cx="9905998" cy="146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800" b="1" kern="120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Outline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2</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graphicFrame>
        <p:nvGraphicFramePr>
          <p:cNvPr id="21" name="Content Placeholder 2">
            <a:extLst>
              <a:ext uri="{FF2B5EF4-FFF2-40B4-BE49-F238E27FC236}">
                <a16:creationId xmlns:a16="http://schemas.microsoft.com/office/drawing/2014/main" id="{1E9F8AB1-9207-D736-9B2E-F49D9710B128}"/>
              </a:ext>
            </a:extLst>
          </p:cNvPr>
          <p:cNvGraphicFramePr/>
          <p:nvPr>
            <p:extLst>
              <p:ext uri="{D42A27DB-BD31-4B8C-83A1-F6EECF244321}">
                <p14:modId xmlns:p14="http://schemas.microsoft.com/office/powerpoint/2010/main" val="1344077004"/>
              </p:ext>
            </p:extLst>
          </p:nvPr>
        </p:nvGraphicFramePr>
        <p:xfrm>
          <a:off x="-191386" y="2137144"/>
          <a:ext cx="12642112" cy="35362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Predictive Analysis (Classification)</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562890" y="1096002"/>
            <a:ext cx="10406715" cy="369332"/>
          </a:xfrm>
          <a:prstGeom prst="rect">
            <a:avLst/>
          </a:prstGeom>
          <a:noFill/>
        </p:spPr>
        <p:txBody>
          <a:bodyPr wrap="square" rtlCol="0">
            <a:spAutoFit/>
          </a:bodyPr>
          <a:lstStyle/>
          <a:p>
            <a:r>
              <a:rPr lang="en-US" b="1" u="sng" dirty="0">
                <a:effectLst>
                  <a:glow rad="38100">
                    <a:schemeClr val="bg1">
                      <a:lumMod val="50000"/>
                      <a:lumOff val="50000"/>
                      <a:alpha val="20000"/>
                    </a:schemeClr>
                  </a:glow>
                </a:effectLst>
                <a:latin typeface="Abadi" panose="020B0604020104020204" pitchFamily="34" charset="0"/>
              </a:rPr>
              <a:t>Below are the steps to create a model, evaluate the model, and find the most optimal classification model</a:t>
            </a:r>
          </a:p>
        </p:txBody>
      </p:sp>
      <p:sp>
        <p:nvSpPr>
          <p:cNvPr id="6" name="Rectangle 5">
            <a:extLst>
              <a:ext uri="{FF2B5EF4-FFF2-40B4-BE49-F238E27FC236}">
                <a16:creationId xmlns:a16="http://schemas.microsoft.com/office/drawing/2014/main" id="{9DCB4E27-5AF1-66DD-458B-77C10CE8358A}"/>
              </a:ext>
            </a:extLst>
          </p:cNvPr>
          <p:cNvSpPr/>
          <p:nvPr/>
        </p:nvSpPr>
        <p:spPr>
          <a:xfrm>
            <a:off x="441993" y="1607590"/>
            <a:ext cx="3086100" cy="98532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14EB78A-6FB1-5FAA-E143-DEE39697CB4F}"/>
              </a:ext>
            </a:extLst>
          </p:cNvPr>
          <p:cNvSpPr/>
          <p:nvPr/>
        </p:nvSpPr>
        <p:spPr>
          <a:xfrm>
            <a:off x="4568198" y="1607589"/>
            <a:ext cx="3086100" cy="98532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2681FBD-B814-1D4E-5C83-B016A1F2D901}"/>
              </a:ext>
            </a:extLst>
          </p:cNvPr>
          <p:cNvSpPr/>
          <p:nvPr/>
        </p:nvSpPr>
        <p:spPr>
          <a:xfrm>
            <a:off x="8663907" y="1607589"/>
            <a:ext cx="3086100" cy="98532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Find Optimal Classification Model</a:t>
            </a:r>
            <a:endParaRPr lang="en-US" dirty="0"/>
          </a:p>
        </p:txBody>
      </p:sp>
      <p:sp>
        <p:nvSpPr>
          <p:cNvPr id="9" name="TextBox 8">
            <a:extLst>
              <a:ext uri="{FF2B5EF4-FFF2-40B4-BE49-F238E27FC236}">
                <a16:creationId xmlns:a16="http://schemas.microsoft.com/office/drawing/2014/main" id="{14D2ACF8-6F6E-F212-2FB9-13436BBE7CC4}"/>
              </a:ext>
            </a:extLst>
          </p:cNvPr>
          <p:cNvSpPr txBox="1"/>
          <p:nvPr/>
        </p:nvSpPr>
        <p:spPr>
          <a:xfrm>
            <a:off x="716910" y="1730923"/>
            <a:ext cx="2366656" cy="369332"/>
          </a:xfrm>
          <a:prstGeom prst="rect">
            <a:avLst/>
          </a:prstGeom>
          <a:noFill/>
        </p:spPr>
        <p:txBody>
          <a:bodyPr wrap="square" rtlCol="0">
            <a:spAutoFit/>
          </a:bodyPr>
          <a:lstStyle/>
          <a:p>
            <a:pPr algn="ctr"/>
            <a:endParaRPr lang="en-US" dirty="0"/>
          </a:p>
        </p:txBody>
      </p:sp>
      <p:sp>
        <p:nvSpPr>
          <p:cNvPr id="10" name="TextBox 9">
            <a:extLst>
              <a:ext uri="{FF2B5EF4-FFF2-40B4-BE49-F238E27FC236}">
                <a16:creationId xmlns:a16="http://schemas.microsoft.com/office/drawing/2014/main" id="{6C176B13-175C-CF48-4EA2-ABC348FFBEC9}"/>
              </a:ext>
            </a:extLst>
          </p:cNvPr>
          <p:cNvSpPr txBox="1"/>
          <p:nvPr/>
        </p:nvSpPr>
        <p:spPr>
          <a:xfrm>
            <a:off x="4927920" y="1918191"/>
            <a:ext cx="2366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small" spc="0" normalizeH="0" baseline="0" noProof="0" dirty="0">
                <a:ln>
                  <a:noFill/>
                </a:ln>
                <a:solidFill>
                  <a:prstClr val="white"/>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Abadi" panose="020B0604020104020204" pitchFamily="34" charset="0"/>
                <a:ea typeface="+mn-ea"/>
                <a:cs typeface="+mn-cs"/>
              </a:rPr>
              <a:t>Evaluate Models </a:t>
            </a:r>
          </a:p>
        </p:txBody>
      </p:sp>
      <p:sp>
        <p:nvSpPr>
          <p:cNvPr id="13" name="Arrow: Right 12">
            <a:extLst>
              <a:ext uri="{FF2B5EF4-FFF2-40B4-BE49-F238E27FC236}">
                <a16:creationId xmlns:a16="http://schemas.microsoft.com/office/drawing/2014/main" id="{C5FFB0CE-49C2-C17D-27EE-2B3BB7A994CF}"/>
              </a:ext>
            </a:extLst>
          </p:cNvPr>
          <p:cNvSpPr/>
          <p:nvPr/>
        </p:nvSpPr>
        <p:spPr>
          <a:xfrm>
            <a:off x="3635709" y="1949998"/>
            <a:ext cx="838813" cy="32384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8B57B1B-BDC4-2F03-60FC-B700C6457390}"/>
              </a:ext>
            </a:extLst>
          </p:cNvPr>
          <p:cNvSpPr/>
          <p:nvPr/>
        </p:nvSpPr>
        <p:spPr>
          <a:xfrm>
            <a:off x="7777163" y="1949998"/>
            <a:ext cx="838813" cy="32384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CBD9974-855C-CAA7-EFE6-2CE66C95D235}"/>
              </a:ext>
            </a:extLst>
          </p:cNvPr>
          <p:cNvSpPr txBox="1"/>
          <p:nvPr/>
        </p:nvSpPr>
        <p:spPr>
          <a:xfrm>
            <a:off x="801715" y="1904511"/>
            <a:ext cx="236665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u="sng" cap="small" dirty="0">
                <a:solidFill>
                  <a:prstClr val="white"/>
                </a:solidFill>
                <a:effectLst>
                  <a:glow rad="38100">
                    <a:prstClr val="black">
                      <a:lumMod val="50000"/>
                      <a:lumOff val="50000"/>
                      <a:alpha val="20000"/>
                    </a:prstClr>
                  </a:glow>
                  <a:outerShdw blurRad="44450" dist="12700" dir="13860000" algn="tl" rotWithShape="0">
                    <a:srgbClr val="000000">
                      <a:alpha val="20000"/>
                    </a:srgbClr>
                  </a:outerShdw>
                </a:effectLst>
                <a:latin typeface="Abadi" panose="020B0604020104020204" pitchFamily="34" charset="0"/>
              </a:rPr>
              <a:t>Create </a:t>
            </a:r>
            <a:r>
              <a:rPr kumimoji="0" lang="en-US" sz="1800" b="1" i="0" u="sng" strike="noStrike" kern="1200" cap="small" spc="0" normalizeH="0" baseline="0" noProof="0" dirty="0">
                <a:ln>
                  <a:noFill/>
                </a:ln>
                <a:solidFill>
                  <a:prstClr val="white"/>
                </a:solidFill>
                <a:effectLst>
                  <a:glow rad="38100">
                    <a:prstClr val="black">
                      <a:lumMod val="50000"/>
                      <a:lumOff val="50000"/>
                      <a:alpha val="20000"/>
                    </a:prstClr>
                  </a:glow>
                  <a:outerShdw blurRad="44450" dist="12700" dir="13860000" algn="tl" rotWithShape="0">
                    <a:srgbClr val="000000">
                      <a:alpha val="20000"/>
                    </a:srgbClr>
                  </a:outerShdw>
                </a:effectLst>
                <a:uLnTx/>
                <a:uFillTx/>
                <a:latin typeface="Abadi" panose="020B0604020104020204" pitchFamily="34" charset="0"/>
                <a:ea typeface="+mn-ea"/>
                <a:cs typeface="+mn-cs"/>
              </a:rPr>
              <a:t>Models </a:t>
            </a:r>
          </a:p>
        </p:txBody>
      </p:sp>
      <p:sp>
        <p:nvSpPr>
          <p:cNvPr id="21" name="TextBox 20">
            <a:extLst>
              <a:ext uri="{FF2B5EF4-FFF2-40B4-BE49-F238E27FC236}">
                <a16:creationId xmlns:a16="http://schemas.microsoft.com/office/drawing/2014/main" id="{31D3EA73-B900-096B-B3C9-E76CC5C30A3A}"/>
              </a:ext>
            </a:extLst>
          </p:cNvPr>
          <p:cNvSpPr txBox="1"/>
          <p:nvPr/>
        </p:nvSpPr>
        <p:spPr>
          <a:xfrm>
            <a:off x="357188" y="2610683"/>
            <a:ext cx="3737292" cy="4247317"/>
          </a:xfrm>
          <a:prstGeom prst="rect">
            <a:avLst/>
          </a:prstGeom>
          <a:noFill/>
        </p:spPr>
        <p:txBody>
          <a:bodyPr wrap="square" rtlCol="0">
            <a:spAutoFit/>
          </a:bodyPr>
          <a:lstStyle/>
          <a:p>
            <a:r>
              <a:rPr lang="en-US" u="sng" dirty="0">
                <a:effectLst>
                  <a:glow rad="38100">
                    <a:schemeClr val="bg1">
                      <a:lumMod val="50000"/>
                      <a:lumOff val="50000"/>
                      <a:alpha val="20000"/>
                    </a:schemeClr>
                  </a:glow>
                </a:effectLst>
                <a:latin typeface="Abadi" panose="020B0604020104020204" pitchFamily="34" charset="0"/>
              </a:rPr>
              <a:t>Steps:</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Load the Dataset</a:t>
            </a:r>
          </a:p>
          <a:p>
            <a:r>
              <a:rPr lang="en-US" dirty="0">
                <a:effectLst>
                  <a:glow rad="38100">
                    <a:schemeClr val="bg1">
                      <a:lumMod val="50000"/>
                      <a:lumOff val="50000"/>
                      <a:alpha val="20000"/>
                    </a:schemeClr>
                  </a:glow>
                </a:effectLst>
                <a:latin typeface="Abadi" panose="020B0604020104020204" pitchFamily="34" charset="0"/>
              </a:rPr>
              <a:t>2. Perform Data Standardization and Preprocessing</a:t>
            </a:r>
          </a:p>
          <a:p>
            <a:r>
              <a:rPr lang="en-US" dirty="0">
                <a:effectLst>
                  <a:glow rad="38100">
                    <a:schemeClr val="bg1">
                      <a:lumMod val="50000"/>
                      <a:lumOff val="50000"/>
                      <a:alpha val="20000"/>
                    </a:schemeClr>
                  </a:glow>
                </a:effectLst>
                <a:latin typeface="Abadi" panose="020B0604020104020204" pitchFamily="34" charset="0"/>
              </a:rPr>
              <a:t>3. Split the Data</a:t>
            </a:r>
          </a:p>
          <a:p>
            <a:pPr marL="742950" lvl="1" indent="-28575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Training set</a:t>
            </a:r>
          </a:p>
          <a:p>
            <a:pPr marL="742950" lvl="1" indent="-28575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Testing set</a:t>
            </a:r>
          </a:p>
          <a:p>
            <a:r>
              <a:rPr lang="en-US" dirty="0">
                <a:effectLst>
                  <a:glow rad="38100">
                    <a:schemeClr val="bg1">
                      <a:lumMod val="50000"/>
                      <a:lumOff val="50000"/>
                      <a:alpha val="20000"/>
                    </a:schemeClr>
                  </a:glow>
                </a:effectLst>
                <a:latin typeface="Abadi" panose="020B0604020104020204" pitchFamily="34" charset="0"/>
              </a:rPr>
              <a:t>4. Run Different Classification Algorithms with the Data</a:t>
            </a:r>
          </a:p>
          <a:p>
            <a:r>
              <a:rPr lang="en-US" dirty="0">
                <a:effectLst>
                  <a:glow rad="38100">
                    <a:schemeClr val="bg1">
                      <a:lumMod val="50000"/>
                      <a:lumOff val="50000"/>
                      <a:alpha val="20000"/>
                    </a:schemeClr>
                  </a:glow>
                </a:effectLst>
                <a:latin typeface="Abadi" panose="020B0604020104020204" pitchFamily="34" charset="0"/>
              </a:rPr>
              <a:t>5. Create an object for each of those algorithms</a:t>
            </a:r>
          </a:p>
          <a:p>
            <a:pPr marL="742950" lvl="1" indent="-28575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Create a GridSearchCV object and pass the algorithm objects and the required hyperparameters</a:t>
            </a:r>
          </a:p>
        </p:txBody>
      </p:sp>
      <p:sp>
        <p:nvSpPr>
          <p:cNvPr id="22" name="TextBox 21">
            <a:extLst>
              <a:ext uri="{FF2B5EF4-FFF2-40B4-BE49-F238E27FC236}">
                <a16:creationId xmlns:a16="http://schemas.microsoft.com/office/drawing/2014/main" id="{01DD0C62-08F1-50A9-2311-2A270FEAAFD8}"/>
              </a:ext>
            </a:extLst>
          </p:cNvPr>
          <p:cNvSpPr txBox="1"/>
          <p:nvPr/>
        </p:nvSpPr>
        <p:spPr>
          <a:xfrm>
            <a:off x="4474522" y="2679350"/>
            <a:ext cx="3876998" cy="2862322"/>
          </a:xfrm>
          <a:prstGeom prst="rect">
            <a:avLst/>
          </a:prstGeom>
          <a:noFill/>
        </p:spPr>
        <p:txBody>
          <a:bodyPr wrap="square" rtlCol="0">
            <a:spAutoFit/>
          </a:bodyPr>
          <a:lstStyle/>
          <a:p>
            <a:r>
              <a:rPr lang="en-US" u="sng" dirty="0">
                <a:effectLst>
                  <a:glow rad="38100">
                    <a:schemeClr val="bg1">
                      <a:lumMod val="50000"/>
                      <a:lumOff val="50000"/>
                      <a:alpha val="20000"/>
                    </a:schemeClr>
                  </a:glow>
                </a:effectLst>
                <a:latin typeface="Abadi" panose="020B0604020104020204" pitchFamily="34" charset="0"/>
              </a:rPr>
              <a:t>Steps:</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GridSearchCV Outputs:</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Best parameters: Hyperparameters</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Best score: Accuracy on the validation data</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Create Confusion Matrix </a:t>
            </a:r>
          </a:p>
          <a:p>
            <a:pPr marL="742950" lvl="1" indent="-28575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For each algorithm</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Examine Confusion Matrix</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For each algorithm</a:t>
            </a:r>
          </a:p>
        </p:txBody>
      </p:sp>
      <p:sp>
        <p:nvSpPr>
          <p:cNvPr id="23" name="TextBox 22">
            <a:extLst>
              <a:ext uri="{FF2B5EF4-FFF2-40B4-BE49-F238E27FC236}">
                <a16:creationId xmlns:a16="http://schemas.microsoft.com/office/drawing/2014/main" id="{C42700D7-CF47-32F5-9428-0E809753E802}"/>
              </a:ext>
            </a:extLst>
          </p:cNvPr>
          <p:cNvSpPr txBox="1"/>
          <p:nvPr/>
        </p:nvSpPr>
        <p:spPr>
          <a:xfrm>
            <a:off x="8615976" y="2701803"/>
            <a:ext cx="3576024" cy="2031325"/>
          </a:xfrm>
          <a:prstGeom prst="rect">
            <a:avLst/>
          </a:prstGeom>
          <a:noFill/>
        </p:spPr>
        <p:txBody>
          <a:bodyPr wrap="square" rtlCol="0">
            <a:spAutoFit/>
          </a:bodyPr>
          <a:lstStyle/>
          <a:p>
            <a:r>
              <a:rPr lang="en-US" u="sng" dirty="0">
                <a:effectLst>
                  <a:glow rad="38100">
                    <a:schemeClr val="bg1">
                      <a:lumMod val="50000"/>
                      <a:lumOff val="50000"/>
                      <a:alpha val="20000"/>
                    </a:schemeClr>
                  </a:glow>
                </a:effectLst>
                <a:latin typeface="Abadi" panose="020B0604020104020204" pitchFamily="34" charset="0"/>
              </a:rPr>
              <a:t>Steps:</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Review the accuracy scores </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For all classification algorithms</a:t>
            </a:r>
          </a:p>
          <a:p>
            <a:pPr marL="342900" indent="-342900">
              <a:buFont typeface="+mj-lt"/>
              <a:buAutoNum type="arabicPeriod"/>
            </a:pPr>
            <a:r>
              <a:rPr lang="en-US" dirty="0">
                <a:effectLst>
                  <a:glow rad="38100">
                    <a:schemeClr val="bg1">
                      <a:lumMod val="50000"/>
                      <a:lumOff val="50000"/>
                      <a:alpha val="20000"/>
                    </a:schemeClr>
                  </a:glow>
                </a:effectLst>
                <a:latin typeface="Abadi" panose="020B0604020104020204" pitchFamily="34" charset="0"/>
              </a:rPr>
              <a:t>Find the highest accuracy </a:t>
            </a:r>
          </a:p>
          <a:p>
            <a:pPr marL="800100" lvl="1" indent="-342900">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Will help identify the best performing model</a:t>
            </a:r>
          </a:p>
        </p:txBody>
      </p:sp>
      <p:sp>
        <p:nvSpPr>
          <p:cNvPr id="3" name="TextBox 2">
            <a:extLst>
              <a:ext uri="{FF2B5EF4-FFF2-40B4-BE49-F238E27FC236}">
                <a16:creationId xmlns:a16="http://schemas.microsoft.com/office/drawing/2014/main" id="{E503B0FB-6BA0-ED60-48C0-7B288E9B8AE3}"/>
              </a:ext>
            </a:extLst>
          </p:cNvPr>
          <p:cNvSpPr txBox="1"/>
          <p:nvPr/>
        </p:nvSpPr>
        <p:spPr>
          <a:xfrm>
            <a:off x="8273171" y="6339447"/>
            <a:ext cx="6096000" cy="369332"/>
          </a:xfrm>
          <a:prstGeom prst="rect">
            <a:avLst/>
          </a:prstGeom>
          <a:noFill/>
        </p:spPr>
        <p:txBody>
          <a:bodyPr wrap="square">
            <a:spAutoFit/>
          </a:bodyPr>
          <a:lstStyle/>
          <a:p>
            <a:pPr algn="ctr"/>
            <a:r>
              <a:rPr lang="en-US" dirty="0">
                <a:hlinkClick r:id="rId5"/>
              </a:rPr>
              <a:t>GitHub Link</a:t>
            </a:r>
            <a:endParaRPr lang="en-US" dirty="0"/>
          </a:p>
        </p:txBody>
      </p:sp>
    </p:spTree>
    <p:extLst>
      <p:ext uri="{BB962C8B-B14F-4D97-AF65-F5344CB8AC3E}">
        <p14:creationId xmlns:p14="http://schemas.microsoft.com/office/powerpoint/2010/main" val="945926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643192" y="251183"/>
            <a:ext cx="3643674" cy="190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5400" b="1" cap="all" dirty="0">
                <a:ln w="3175" cmpd="sng">
                  <a:noFill/>
                </a:ln>
                <a:solidFill>
                  <a:schemeClr val="tx1"/>
                </a:solidFill>
                <a:effectLst>
                  <a:glow rad="38100">
                    <a:schemeClr val="bg1">
                      <a:lumMod val="65000"/>
                      <a:lumOff val="35000"/>
                      <a:alpha val="40000"/>
                    </a:schemeClr>
                  </a:glow>
                </a:effectLst>
                <a:latin typeface="Abadi" panose="020B0604020104020204" pitchFamily="34" charset="0"/>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3192" y="2156183"/>
            <a:ext cx="3643674" cy="362549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1"/>
              </a:buClr>
              <a:buSzPct val="100000"/>
            </a:pPr>
            <a:r>
              <a:rPr lang="en-US" sz="20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Overview</a:t>
            </a:r>
          </a:p>
          <a:p>
            <a:pPr lvl="1" defTabSz="457200">
              <a:spcBef>
                <a:spcPct val="20000"/>
              </a:spcBef>
              <a:spcAft>
                <a:spcPts val="600"/>
              </a:spcAft>
              <a:buClr>
                <a:schemeClr val="tx1"/>
              </a:buClr>
              <a:buSzPct val="100000"/>
            </a:pPr>
            <a:r>
              <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Exploratory data analysis (EDA) results</a:t>
            </a:r>
          </a:p>
          <a:p>
            <a:pPr lvl="1" defTabSz="457200">
              <a:spcBef>
                <a:spcPct val="20000"/>
              </a:spcBef>
              <a:spcAft>
                <a:spcPts val="600"/>
              </a:spcAft>
              <a:buClr>
                <a:schemeClr val="tx1"/>
              </a:buClr>
              <a:buSzPct val="100000"/>
            </a:pPr>
            <a:r>
              <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Interactive analytics demo in screenshots</a:t>
            </a:r>
          </a:p>
          <a:p>
            <a:pPr lvl="1" defTabSz="457200">
              <a:spcBef>
                <a:spcPct val="20000"/>
              </a:spcBef>
              <a:spcAft>
                <a:spcPts val="600"/>
              </a:spcAft>
              <a:buClr>
                <a:schemeClr val="tx1"/>
              </a:buClr>
              <a:buSzPct val="100000"/>
            </a:pPr>
            <a:r>
              <a:rPr lang="en-US" sz="20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Predictive analysis results</a:t>
            </a:r>
          </a:p>
          <a:p>
            <a:pPr lvl="1" defTabSz="457200">
              <a:spcBef>
                <a:spcPct val="20000"/>
              </a:spcBef>
              <a:spcAft>
                <a:spcPts val="600"/>
              </a:spcAft>
              <a:buClr>
                <a:schemeClr val="tx1"/>
              </a:buClr>
              <a:buSzPct val="100000"/>
            </a:pPr>
            <a:endParaRPr lang="en-US" sz="1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a:p>
            <a:pPr marL="457200" lvl="1" indent="0" defTabSz="457200">
              <a:spcBef>
                <a:spcPct val="20000"/>
              </a:spcBef>
              <a:spcAft>
                <a:spcPts val="600"/>
              </a:spcAft>
              <a:buClr>
                <a:schemeClr val="tx1"/>
              </a:buClr>
              <a:buSzPct val="100000"/>
            </a:pPr>
            <a:endParaRPr lang="en-US" sz="18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14012" y="5883275"/>
            <a:ext cx="5511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21</a:t>
            </a:fld>
            <a:endParaRPr lang="en-US"/>
          </a:p>
        </p:txBody>
      </p:sp>
      <p:pic>
        <p:nvPicPr>
          <p:cNvPr id="1026" name="Picture 2" descr="SpaceX's Falcon 9: Rocket for the Dragon | Space">
            <a:extLst>
              <a:ext uri="{FF2B5EF4-FFF2-40B4-BE49-F238E27FC236}">
                <a16:creationId xmlns:a16="http://schemas.microsoft.com/office/drawing/2014/main" id="{444B3DD1-4F56-D9CB-497B-B07D720B314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30994" y="1323676"/>
            <a:ext cx="6916633" cy="3890606"/>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E8387140-9DF9-68C5-B07D-B86713101A5C}"/>
              </a:ext>
            </a:extLst>
          </p:cNvPr>
          <p:cNvSpPr/>
          <p:nvPr/>
        </p:nvSpPr>
        <p:spPr>
          <a:xfrm>
            <a:off x="10998627" y="105683"/>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3" name="Rectangle 2" descr="Questionnaire">
            <a:extLst>
              <a:ext uri="{FF2B5EF4-FFF2-40B4-BE49-F238E27FC236}">
                <a16:creationId xmlns:a16="http://schemas.microsoft.com/office/drawing/2014/main" id="{69335ED7-2B69-3F18-EDEE-A96350849D46}"/>
              </a:ext>
            </a:extLst>
          </p:cNvPr>
          <p:cNvSpPr/>
          <p:nvPr/>
        </p:nvSpPr>
        <p:spPr>
          <a:xfrm>
            <a:off x="11232627" y="339683"/>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CBA1B-AD4A-54D1-E6FD-06F764891C87}"/>
              </a:ext>
            </a:extLst>
          </p:cNvPr>
          <p:cNvPicPr>
            <a:picLocks noChangeAspect="1"/>
          </p:cNvPicPr>
          <p:nvPr/>
        </p:nvPicPr>
        <p:blipFill rotWithShape="1">
          <a:blip r:embed="rId4"/>
          <a:srcRect l="2166" t="936" b="32299"/>
          <a:stretch/>
        </p:blipFill>
        <p:spPr>
          <a:xfrm>
            <a:off x="0" y="0"/>
            <a:ext cx="12192000" cy="6857990"/>
          </a:xfrm>
          <a:prstGeom prst="rect">
            <a:avLst/>
          </a:prstGeom>
        </p:spPr>
      </p:pic>
      <p:sp useBgFill="1">
        <p:nvSpPr>
          <p:cNvPr id="17"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338C8A-0463-1EDA-118C-A1A3E415253D}"/>
              </a:ext>
            </a:extLst>
          </p:cNvPr>
          <p:cNvSpPr txBox="1">
            <a:spLocks/>
          </p:cNvSpPr>
          <p:nvPr/>
        </p:nvSpPr>
        <p:spPr>
          <a:xfrm>
            <a:off x="1751012" y="2007703"/>
            <a:ext cx="8676222" cy="20308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6000" b="1" cap="all"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Abadi" panose="020B0604020104020204" pitchFamily="34" charset="0"/>
                <a:ea typeface="+mj-ea"/>
                <a:cs typeface="+mj-cs"/>
              </a:rPr>
              <a:t>EDA with Visualization </a:t>
            </a:r>
          </a:p>
        </p:txBody>
      </p:sp>
    </p:spTree>
    <p:extLst>
      <p:ext uri="{BB962C8B-B14F-4D97-AF65-F5344CB8AC3E}">
        <p14:creationId xmlns:p14="http://schemas.microsoft.com/office/powerpoint/2010/main" val="1992523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Flight Number vs. Launch Site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1890389"/>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3 launch sites on the y-axis and the flight number on the x-axis.</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classes 1 and 0 represent successful and failed missions, respectively.</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pattern we can observe is that earlier flight numbers, such as those from launch site CCAFS 5LC 40, had more failures initially, while later flight launches tend to be more successful. This trend is evident across the other launch sites as well.</a:t>
            </a: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8" name="Picture 7">
            <a:extLst>
              <a:ext uri="{FF2B5EF4-FFF2-40B4-BE49-F238E27FC236}">
                <a16:creationId xmlns:a16="http://schemas.microsoft.com/office/drawing/2014/main" id="{B7946E2C-A12B-8E2C-3FE3-102044B00432}"/>
              </a:ext>
            </a:extLst>
          </p:cNvPr>
          <p:cNvPicPr>
            <a:picLocks noChangeAspect="1"/>
          </p:cNvPicPr>
          <p:nvPr/>
        </p:nvPicPr>
        <p:blipFill>
          <a:blip r:embed="rId5"/>
          <a:stretch>
            <a:fillRect/>
          </a:stretch>
        </p:blipFill>
        <p:spPr>
          <a:xfrm>
            <a:off x="121920" y="3326996"/>
            <a:ext cx="11945685" cy="3429404"/>
          </a:xfrm>
          <a:prstGeom prst="rect">
            <a:avLst/>
          </a:prstGeom>
        </p:spPr>
      </p:pic>
      <p:sp>
        <p:nvSpPr>
          <p:cNvPr id="3" name="Rectangle: Diagonal Corners Rounded 2">
            <a:extLst>
              <a:ext uri="{FF2B5EF4-FFF2-40B4-BE49-F238E27FC236}">
                <a16:creationId xmlns:a16="http://schemas.microsoft.com/office/drawing/2014/main" id="{22D5A737-3A3A-DED2-D0EA-8A4AF24A3B1D}"/>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5" name="Rectangle 4" descr="Questionnaire">
            <a:extLst>
              <a:ext uri="{FF2B5EF4-FFF2-40B4-BE49-F238E27FC236}">
                <a16:creationId xmlns:a16="http://schemas.microsoft.com/office/drawing/2014/main" id="{41D032FB-9115-6224-B9A2-E6D1EF39CBC1}"/>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0833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Payload vs. Launch Site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1890389"/>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3 launch sites on the y-axis and the payload mass on the x-axis.</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classes 1 and 0 represent successful and failed missions, respectively.</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We can observe that the flights tend to have a payload mass between 0kg to 7500kg. There are very few flights with a payload mass between 9000kg to 16000kg. Interestingly, at this higher payload mass range, there were fewer failures in the flight launches.</a:t>
            </a: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5" name="Picture 4">
            <a:extLst>
              <a:ext uri="{FF2B5EF4-FFF2-40B4-BE49-F238E27FC236}">
                <a16:creationId xmlns:a16="http://schemas.microsoft.com/office/drawing/2014/main" id="{7F671B6E-E1FE-07AD-A411-C8A9F9B76EB3}"/>
              </a:ext>
            </a:extLst>
          </p:cNvPr>
          <p:cNvPicPr>
            <a:picLocks noChangeAspect="1"/>
          </p:cNvPicPr>
          <p:nvPr/>
        </p:nvPicPr>
        <p:blipFill>
          <a:blip r:embed="rId5"/>
          <a:stretch>
            <a:fillRect/>
          </a:stretch>
        </p:blipFill>
        <p:spPr>
          <a:xfrm>
            <a:off x="152400" y="3326996"/>
            <a:ext cx="11915205" cy="3443917"/>
          </a:xfrm>
          <a:prstGeom prst="rect">
            <a:avLst/>
          </a:prstGeom>
        </p:spPr>
      </p:pic>
      <p:sp>
        <p:nvSpPr>
          <p:cNvPr id="3" name="Rectangle: Diagonal Corners Rounded 2">
            <a:extLst>
              <a:ext uri="{FF2B5EF4-FFF2-40B4-BE49-F238E27FC236}">
                <a16:creationId xmlns:a16="http://schemas.microsoft.com/office/drawing/2014/main" id="{C0021AB6-A114-6E66-26CF-F8263F35B0F0}"/>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B2A23B92-C484-9398-F12B-2FCFD95775E1}"/>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3AD2945A-3CD5-0D3B-7C02-9BC002A20497}"/>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F329FF05-2D06-0FB9-A741-F346A168260D}"/>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5774358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Success Rate vs. Orbit Type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864467"/>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class (succes rate) on the y-axis and the orbit type on the x-axis.</a:t>
            </a:r>
          </a:p>
        </p:txBody>
      </p:sp>
      <p:pic>
        <p:nvPicPr>
          <p:cNvPr id="6" name="Picture 5">
            <a:extLst>
              <a:ext uri="{FF2B5EF4-FFF2-40B4-BE49-F238E27FC236}">
                <a16:creationId xmlns:a16="http://schemas.microsoft.com/office/drawing/2014/main" id="{A94E6051-FC23-2C99-27DF-F1A248E01545}"/>
              </a:ext>
            </a:extLst>
          </p:cNvPr>
          <p:cNvPicPr>
            <a:picLocks noChangeAspect="1"/>
          </p:cNvPicPr>
          <p:nvPr/>
        </p:nvPicPr>
        <p:blipFill rotWithShape="1">
          <a:blip r:embed="rId5"/>
          <a:srcRect l="1117"/>
          <a:stretch/>
        </p:blipFill>
        <p:spPr>
          <a:xfrm>
            <a:off x="2368019" y="2301075"/>
            <a:ext cx="7707085" cy="4337850"/>
          </a:xfrm>
          <a:prstGeom prst="rect">
            <a:avLst/>
          </a:prstGeom>
        </p:spPr>
      </p:pic>
      <p:sp>
        <p:nvSpPr>
          <p:cNvPr id="3" name="Rectangle: Diagonal Corners Rounded 2">
            <a:extLst>
              <a:ext uri="{FF2B5EF4-FFF2-40B4-BE49-F238E27FC236}">
                <a16:creationId xmlns:a16="http://schemas.microsoft.com/office/drawing/2014/main" id="{339DF727-D9ED-B5AA-7CDC-0D597ACD2C88}"/>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00242737-C848-1A90-CFD5-51F7A7EC4186}"/>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FB32CF70-15D3-AF7C-9460-7B8A0A37DC1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CDF53259-C297-157F-2362-027363D3CBAD}"/>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36663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Flight Number vs. Orbit Type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1120948"/>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orbit on the y-axis and the flight number on the x-axis.</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classes 1 and 0 represent successful and failed missions, respectively.</a:t>
            </a:r>
          </a:p>
        </p:txBody>
      </p:sp>
      <p:pic>
        <p:nvPicPr>
          <p:cNvPr id="5" name="Picture 4">
            <a:extLst>
              <a:ext uri="{FF2B5EF4-FFF2-40B4-BE49-F238E27FC236}">
                <a16:creationId xmlns:a16="http://schemas.microsoft.com/office/drawing/2014/main" id="{6D9DA797-97A1-4BB6-E270-617F66CB2838}"/>
              </a:ext>
            </a:extLst>
          </p:cNvPr>
          <p:cNvPicPr>
            <a:picLocks noChangeAspect="1"/>
          </p:cNvPicPr>
          <p:nvPr/>
        </p:nvPicPr>
        <p:blipFill>
          <a:blip r:embed="rId5"/>
          <a:stretch>
            <a:fillRect/>
          </a:stretch>
        </p:blipFill>
        <p:spPr>
          <a:xfrm>
            <a:off x="1349828" y="2557555"/>
            <a:ext cx="9492343" cy="4224245"/>
          </a:xfrm>
          <a:prstGeom prst="rect">
            <a:avLst/>
          </a:prstGeom>
        </p:spPr>
      </p:pic>
      <p:sp>
        <p:nvSpPr>
          <p:cNvPr id="3" name="Rectangle: Diagonal Corners Rounded 2">
            <a:extLst>
              <a:ext uri="{FF2B5EF4-FFF2-40B4-BE49-F238E27FC236}">
                <a16:creationId xmlns:a16="http://schemas.microsoft.com/office/drawing/2014/main" id="{BD835C53-49C6-3077-A4DF-0FD45FBB736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2EB33A0C-BF51-6CB7-238E-DBDF187780B8}"/>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90046FF3-D77A-DC53-983F-4DF2F129071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09707CD7-61C2-D4CA-F6F4-D6214EAAFC70}"/>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035155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Payload vs. Orbit Type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1120948"/>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orbit on the y-axis and the flight number on the x-axis.</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classes 1 and 0 represent successful and failed missions, respectively.</a:t>
            </a:r>
          </a:p>
        </p:txBody>
      </p:sp>
      <p:pic>
        <p:nvPicPr>
          <p:cNvPr id="6" name="Picture 5">
            <a:extLst>
              <a:ext uri="{FF2B5EF4-FFF2-40B4-BE49-F238E27FC236}">
                <a16:creationId xmlns:a16="http://schemas.microsoft.com/office/drawing/2014/main" id="{3EADAB3F-4DB4-B538-41DE-11FF2CEB97FB}"/>
              </a:ext>
            </a:extLst>
          </p:cNvPr>
          <p:cNvPicPr>
            <a:picLocks noChangeAspect="1"/>
          </p:cNvPicPr>
          <p:nvPr/>
        </p:nvPicPr>
        <p:blipFill>
          <a:blip r:embed="rId5"/>
          <a:stretch>
            <a:fillRect/>
          </a:stretch>
        </p:blipFill>
        <p:spPr>
          <a:xfrm>
            <a:off x="1883228" y="2557555"/>
            <a:ext cx="8425543" cy="4218801"/>
          </a:xfrm>
          <a:prstGeom prst="rect">
            <a:avLst/>
          </a:prstGeom>
        </p:spPr>
      </p:pic>
      <p:sp>
        <p:nvSpPr>
          <p:cNvPr id="3" name="Rectangle: Diagonal Corners Rounded 2">
            <a:extLst>
              <a:ext uri="{FF2B5EF4-FFF2-40B4-BE49-F238E27FC236}">
                <a16:creationId xmlns:a16="http://schemas.microsoft.com/office/drawing/2014/main" id="{5C730EFE-ECD9-A64A-A537-78D7A49810F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EBB08E4B-0FD4-07EE-B4DD-DF794D44EB38}"/>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6B75BFB6-3BC5-5245-3F30-525580ADDAF8}"/>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FB3722D7-2DCD-396E-D1A0-6DBE431D4844}"/>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280470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Launch Success Yearly Trend</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067115" cy="864467"/>
          </a:xfrm>
          <a:prstGeom prst="rect">
            <a:avLst/>
          </a:prstGeom>
          <a:noFill/>
        </p:spPr>
        <p:txBody>
          <a:bodyPr wrap="square" rtlCol="0">
            <a:spAutoFit/>
          </a:bodyPr>
          <a:lstStyle/>
          <a:p>
            <a:pPr>
              <a:lnSpc>
                <a:spcPts val="20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20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The plot shows the relationship between the orbit on the y-axis and the flight number on the x-axis.</a:t>
            </a:r>
          </a:p>
        </p:txBody>
      </p:sp>
      <p:pic>
        <p:nvPicPr>
          <p:cNvPr id="5" name="Picture 4">
            <a:extLst>
              <a:ext uri="{FF2B5EF4-FFF2-40B4-BE49-F238E27FC236}">
                <a16:creationId xmlns:a16="http://schemas.microsoft.com/office/drawing/2014/main" id="{D7EBDCC5-437D-BED2-5E39-96865D822B35}"/>
              </a:ext>
            </a:extLst>
          </p:cNvPr>
          <p:cNvPicPr>
            <a:picLocks noChangeAspect="1"/>
          </p:cNvPicPr>
          <p:nvPr/>
        </p:nvPicPr>
        <p:blipFill>
          <a:blip r:embed="rId5"/>
          <a:stretch>
            <a:fillRect/>
          </a:stretch>
        </p:blipFill>
        <p:spPr>
          <a:xfrm>
            <a:off x="1839685" y="2371725"/>
            <a:ext cx="8512629" cy="4392463"/>
          </a:xfrm>
          <a:prstGeom prst="rect">
            <a:avLst/>
          </a:prstGeom>
        </p:spPr>
      </p:pic>
      <p:sp>
        <p:nvSpPr>
          <p:cNvPr id="3" name="Rectangle: Diagonal Corners Rounded 2">
            <a:extLst>
              <a:ext uri="{FF2B5EF4-FFF2-40B4-BE49-F238E27FC236}">
                <a16:creationId xmlns:a16="http://schemas.microsoft.com/office/drawing/2014/main" id="{4F8398D3-EFF3-EA1E-B784-5E8F0FD492D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ED3AF8BF-76B6-4683-641D-C1C71A924AFB}"/>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AD7890C1-F880-E649-AEAD-AA4751268E2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049E5D33-4D92-D65F-5364-57C1B5206904}"/>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39452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CBA1B-AD4A-54D1-E6FD-06F764891C87}"/>
              </a:ext>
            </a:extLst>
          </p:cNvPr>
          <p:cNvPicPr>
            <a:picLocks noChangeAspect="1"/>
          </p:cNvPicPr>
          <p:nvPr/>
        </p:nvPicPr>
        <p:blipFill rotWithShape="1">
          <a:blip r:embed="rId4"/>
          <a:srcRect l="25111" r="-1" b="-1"/>
          <a:stretch/>
        </p:blipFill>
        <p:spPr>
          <a:xfrm>
            <a:off x="20" y="10"/>
            <a:ext cx="12191980" cy="6857990"/>
          </a:xfrm>
          <a:prstGeom prst="rect">
            <a:avLst/>
          </a:prstGeom>
        </p:spPr>
      </p:pic>
      <p:sp useBgFill="1">
        <p:nvSpPr>
          <p:cNvPr id="17" name="Rounded Rectangle 9">
            <a:extLst>
              <a:ext uri="{FF2B5EF4-FFF2-40B4-BE49-F238E27FC236}">
                <a16:creationId xmlns:a16="http://schemas.microsoft.com/office/drawing/2014/main" id="{16B73C71-1168-4ACB-A30C-F2A5EBD7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338C8A-0463-1EDA-118C-A1A3E415253D}"/>
              </a:ext>
            </a:extLst>
          </p:cNvPr>
          <p:cNvSpPr txBox="1">
            <a:spLocks/>
          </p:cNvSpPr>
          <p:nvPr/>
        </p:nvSpPr>
        <p:spPr>
          <a:xfrm>
            <a:off x="1751012" y="2007703"/>
            <a:ext cx="8676222" cy="18022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800" b="1"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EDA with sql</a:t>
            </a:r>
          </a:p>
        </p:txBody>
      </p:sp>
    </p:spTree>
    <p:extLst>
      <p:ext uri="{BB962C8B-B14F-4D97-AF65-F5344CB8AC3E}">
        <p14:creationId xmlns:p14="http://schemas.microsoft.com/office/powerpoint/2010/main" val="1526428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41413" y="577702"/>
            <a:ext cx="9905998" cy="146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8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Executive Summary</a:t>
            </a:r>
          </a:p>
          <a:p>
            <a:pPr defTabSz="457200">
              <a:spcAft>
                <a:spcPts val="600"/>
              </a:spcAft>
            </a:pPr>
            <a:endParaRPr lang="en-US" sz="3200"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3</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2" name="Content Placeholder 2">
            <a:extLst>
              <a:ext uri="{FF2B5EF4-FFF2-40B4-BE49-F238E27FC236}">
                <a16:creationId xmlns:a16="http://schemas.microsoft.com/office/drawing/2014/main" id="{C2362ADE-6B0E-DFE3-0CFE-61D3B6A5EC0D}"/>
              </a:ext>
            </a:extLst>
          </p:cNvPr>
          <p:cNvSpPr txBox="1">
            <a:spLocks/>
          </p:cNvSpPr>
          <p:nvPr/>
        </p:nvSpPr>
        <p:spPr>
          <a:xfrm>
            <a:off x="1141413" y="2287991"/>
            <a:ext cx="7696199" cy="341640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Overview of all methodologies:</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Data Collection</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Data Wrangling</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Exploratoring Data Analysis</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Intercative Visual Analysis</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Preddictive Analysis </a:t>
            </a:r>
          </a:p>
          <a:p>
            <a:pPr defTabSz="457200">
              <a:spcBef>
                <a:spcPct val="20000"/>
              </a:spcBef>
              <a:spcAft>
                <a:spcPts val="600"/>
              </a:spcAft>
              <a:buClr>
                <a:schemeClr val="tx1"/>
              </a:buClr>
              <a:buSzPct val="100000"/>
            </a:pPr>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Overview of all results:</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Exploratory Data Analysis Results (EDA)</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Geospatial Analytics</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Interactive dashboard</a:t>
            </a:r>
          </a:p>
          <a:p>
            <a:pPr defTabSz="457200">
              <a:spcBef>
                <a:spcPct val="20000"/>
              </a:spcBef>
              <a:spcAft>
                <a:spcPts val="600"/>
              </a:spcAft>
              <a:buClr>
                <a:schemeClr val="tx1"/>
              </a:buClr>
              <a:buSzPct val="100000"/>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Predicitive anaylsis of classfiction modes</a:t>
            </a:r>
          </a:p>
        </p:txBody>
      </p:sp>
      <p:sp>
        <p:nvSpPr>
          <p:cNvPr id="9" name="Rectangle: Diagonal Corners Rounded 8">
            <a:extLst>
              <a:ext uri="{FF2B5EF4-FFF2-40B4-BE49-F238E27FC236}">
                <a16:creationId xmlns:a16="http://schemas.microsoft.com/office/drawing/2014/main" id="{7C178F33-B0F1-6973-953D-DC41349A3C59}"/>
              </a:ext>
            </a:extLst>
          </p:cNvPr>
          <p:cNvSpPr/>
          <p:nvPr/>
        </p:nvSpPr>
        <p:spPr>
          <a:xfrm>
            <a:off x="10969605" y="150198"/>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0" name="Rectangle 9" descr="Deploy">
            <a:extLst>
              <a:ext uri="{FF2B5EF4-FFF2-40B4-BE49-F238E27FC236}">
                <a16:creationId xmlns:a16="http://schemas.microsoft.com/office/drawing/2014/main" id="{74F9FDDF-A21C-D36F-4D68-A13CF2A3CEF7}"/>
              </a:ext>
            </a:extLst>
          </p:cNvPr>
          <p:cNvSpPr/>
          <p:nvPr/>
        </p:nvSpPr>
        <p:spPr>
          <a:xfrm>
            <a:off x="11242508" y="384198"/>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5099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Launch Site Names</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7338395" cy="3247043"/>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Display the names of the unique launch sites in the space mission</a:t>
            </a:r>
          </a:p>
          <a:p>
            <a:pPr>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DISTINCT LAUNCH_SITE FROM SPACEXTABLE</a:t>
            </a: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Shows that there are 4 launch sites and their names</a:t>
            </a:r>
          </a:p>
          <a:p>
            <a:pPr>
              <a:lnSpc>
                <a:spcPts val="1800"/>
              </a:lnSpc>
            </a:pPr>
            <a:endParaRPr lang="en-US" b="1" u="sng" dirty="0">
              <a:effectLst>
                <a:glow rad="38100">
                  <a:schemeClr val="bg1">
                    <a:lumMod val="50000"/>
                    <a:lumOff val="50000"/>
                    <a:alpha val="20000"/>
                  </a:schemeClr>
                </a:glow>
              </a:effectLst>
              <a:latin typeface="Abadi" panose="020B0604020104020204" pitchFamily="34" charset="0"/>
            </a:endParaRPr>
          </a:p>
          <a:p>
            <a:pPr marL="742950" lvl="1" indent="-285750">
              <a:lnSpc>
                <a:spcPts val="1600"/>
              </a:lnSpc>
              <a:buFont typeface="Arial" panose="020B0604020202020204" pitchFamily="34" charset="0"/>
              <a:buChar char="•"/>
            </a:pPr>
            <a:endParaRPr lang="en-US" dirty="0">
              <a:effectLst>
                <a:glow rad="38100">
                  <a:schemeClr val="bg1">
                    <a:lumMod val="50000"/>
                    <a:lumOff val="50000"/>
                    <a:alpha val="20000"/>
                  </a:schemeClr>
                </a:glow>
              </a:effectLst>
              <a:latin typeface="Abadi" panose="020B0604020104020204" pitchFamily="34" charset="0"/>
            </a:endParaRPr>
          </a:p>
          <a:p>
            <a:pPr lvl="1">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3" name="Picture 2">
            <a:extLst>
              <a:ext uri="{FF2B5EF4-FFF2-40B4-BE49-F238E27FC236}">
                <a16:creationId xmlns:a16="http://schemas.microsoft.com/office/drawing/2014/main" id="{395AA766-B6EE-F64D-82F1-492F9C428A8B}"/>
              </a:ext>
            </a:extLst>
          </p:cNvPr>
          <p:cNvPicPr>
            <a:picLocks noChangeAspect="1"/>
          </p:cNvPicPr>
          <p:nvPr/>
        </p:nvPicPr>
        <p:blipFill>
          <a:blip r:embed="rId5"/>
          <a:stretch>
            <a:fillRect/>
          </a:stretch>
        </p:blipFill>
        <p:spPr>
          <a:xfrm>
            <a:off x="7518399" y="2357421"/>
            <a:ext cx="4315205" cy="4064944"/>
          </a:xfrm>
          <a:prstGeom prst="rect">
            <a:avLst/>
          </a:prstGeom>
        </p:spPr>
      </p:pic>
      <p:sp>
        <p:nvSpPr>
          <p:cNvPr id="5" name="Rectangle: Diagonal Corners Rounded 4">
            <a:extLst>
              <a:ext uri="{FF2B5EF4-FFF2-40B4-BE49-F238E27FC236}">
                <a16:creationId xmlns:a16="http://schemas.microsoft.com/office/drawing/2014/main" id="{6ECECDDB-FD92-9B60-A845-985C73ABC7D5}"/>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D184A229-B7F4-C68A-0CF5-ABB034808C35}"/>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03BDE627-949A-AB61-C1A7-066D8280B3E8}"/>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5B73D53F-34E2-CAC8-358B-7F2AC7EC9B93}"/>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871996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Launch Site Names Begin with 'CCA'</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145599" cy="2785378"/>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Display 5 records where launch sites begin with the string ‘CCA’</a:t>
            </a:r>
          </a:p>
          <a:p>
            <a:pPr marL="742950" lvl="1" indent="-285750">
              <a:lnSpc>
                <a:spcPts val="1800"/>
              </a:lnSpc>
              <a:buFont typeface="Arial" panose="020B0604020202020204" pitchFamily="34" charset="0"/>
              <a:buChar char="•"/>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 FROM SPACEXTABLE WHERE launch_site LIKE 'CCA%' LIMIT 5</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1800"/>
              </a:lnSpc>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Shows five records of launch sites whose names start with 'CCA,' including additional columns of information from the dataset related to each launch site</a:t>
            </a:r>
          </a:p>
          <a:p>
            <a:pPr marL="742950" lvl="1" indent="-285750">
              <a:lnSpc>
                <a:spcPts val="1600"/>
              </a:lnSpc>
              <a:buFont typeface="Arial" panose="020B0604020202020204" pitchFamily="34" charset="0"/>
              <a:buChar char="•"/>
            </a:pPr>
            <a:endParaRPr lang="en-US" dirty="0">
              <a:effectLst>
                <a:glow rad="38100">
                  <a:schemeClr val="bg1">
                    <a:lumMod val="50000"/>
                    <a:lumOff val="50000"/>
                    <a:alpha val="20000"/>
                  </a:schemeClr>
                </a:glow>
              </a:effectLst>
              <a:latin typeface="Abadi" panose="020B0604020104020204" pitchFamily="34" charset="0"/>
            </a:endParaRPr>
          </a:p>
          <a:p>
            <a:pPr lvl="1">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6" name="Picture 5">
            <a:extLst>
              <a:ext uri="{FF2B5EF4-FFF2-40B4-BE49-F238E27FC236}">
                <a16:creationId xmlns:a16="http://schemas.microsoft.com/office/drawing/2014/main" id="{BF295B53-6578-601A-58DA-E3887350CD5D}"/>
              </a:ext>
            </a:extLst>
          </p:cNvPr>
          <p:cNvPicPr>
            <a:picLocks noChangeAspect="1"/>
          </p:cNvPicPr>
          <p:nvPr/>
        </p:nvPicPr>
        <p:blipFill>
          <a:blip r:embed="rId5"/>
          <a:stretch>
            <a:fillRect/>
          </a:stretch>
        </p:blipFill>
        <p:spPr>
          <a:xfrm>
            <a:off x="805795" y="3577630"/>
            <a:ext cx="10280019" cy="3016210"/>
          </a:xfrm>
          <a:prstGeom prst="rect">
            <a:avLst/>
          </a:prstGeom>
        </p:spPr>
      </p:pic>
      <p:sp>
        <p:nvSpPr>
          <p:cNvPr id="3" name="Rectangle: Diagonal Corners Rounded 2">
            <a:extLst>
              <a:ext uri="{FF2B5EF4-FFF2-40B4-BE49-F238E27FC236}">
                <a16:creationId xmlns:a16="http://schemas.microsoft.com/office/drawing/2014/main" id="{90331FEE-7A24-CF76-26C8-2F76C927F4BD}"/>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089474A5-57D1-7BA2-A62A-D013A20CA7EF}"/>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35DEE0A4-CC7D-371A-569A-B41ABD442E9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20B0396A-76A2-4B5F-C8C0-FC03467B4247}"/>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890431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Total Payload Mass</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145599" cy="2580194"/>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Display the total payload mass carried by boosters launched by NASA (CRS)</a:t>
            </a:r>
          </a:p>
          <a:p>
            <a:pPr marL="742950" lvl="1" indent="-285750">
              <a:lnSpc>
                <a:spcPts val="1800"/>
              </a:lnSpc>
              <a:buFont typeface="Arial" panose="020B0604020202020204" pitchFamily="34" charset="0"/>
              <a:buChar char="•"/>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SUM(payload_mass__kg_) as sum from SPACEXTABLE WHERE customer LIKE 'NASA (CRS)’</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742950" lvl="1" indent="-285750">
              <a:lnSpc>
                <a:spcPts val="1800"/>
              </a:lnSpc>
              <a:buFont typeface="Arial" panose="020B0604020202020204" pitchFamily="34" charset="0"/>
              <a:buChar char="•"/>
            </a:pPr>
            <a:r>
              <a:rPr lang="en-US" dirty="0">
                <a:effectLst>
                  <a:glow rad="38100">
                    <a:schemeClr val="bg1">
                      <a:lumMod val="50000"/>
                      <a:lumOff val="50000"/>
                      <a:alpha val="20000"/>
                    </a:schemeClr>
                  </a:glow>
                </a:effectLst>
                <a:latin typeface="Abadi" panose="020B0604020104020204" pitchFamily="34" charset="0"/>
              </a:rPr>
              <a:t>Shows the sum (or total) payload mass carried by bossters launched by NASA (CRS)</a:t>
            </a:r>
          </a:p>
          <a:p>
            <a:pPr lvl="1">
              <a:lnSpc>
                <a:spcPts val="1600"/>
              </a:lnSpc>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5" name="Picture 4">
            <a:extLst>
              <a:ext uri="{FF2B5EF4-FFF2-40B4-BE49-F238E27FC236}">
                <a16:creationId xmlns:a16="http://schemas.microsoft.com/office/drawing/2014/main" id="{E4F7F005-64C9-4B63-5184-2D28D92DF0C9}"/>
              </a:ext>
            </a:extLst>
          </p:cNvPr>
          <p:cNvPicPr>
            <a:picLocks noChangeAspect="1"/>
          </p:cNvPicPr>
          <p:nvPr/>
        </p:nvPicPr>
        <p:blipFill>
          <a:blip r:embed="rId5"/>
          <a:stretch>
            <a:fillRect/>
          </a:stretch>
        </p:blipFill>
        <p:spPr>
          <a:xfrm>
            <a:off x="4815125" y="3712530"/>
            <a:ext cx="2561749" cy="2633911"/>
          </a:xfrm>
          <a:prstGeom prst="rect">
            <a:avLst/>
          </a:prstGeom>
        </p:spPr>
      </p:pic>
      <p:sp>
        <p:nvSpPr>
          <p:cNvPr id="3" name="Rectangle: Diagonal Corners Rounded 2">
            <a:extLst>
              <a:ext uri="{FF2B5EF4-FFF2-40B4-BE49-F238E27FC236}">
                <a16:creationId xmlns:a16="http://schemas.microsoft.com/office/drawing/2014/main" id="{274B6FCF-CF8D-9A58-E59E-9C136867098C}"/>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18E4F169-3F44-8E15-7235-82D34EF3106B}"/>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BFF0733F-CE4C-E3B3-6AA1-296B05A34A1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9F4AA232-1393-467A-00C3-E2F80C0A0C95}"/>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320810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Payload Mass by F9 v1.1 </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145599" cy="2605842"/>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Display average payload mass carried by booster version F9 v1.1</a:t>
            </a:r>
          </a:p>
          <a:p>
            <a:pPr lvl="1">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avg(payload_mass__kg_) as Average FROM SPACEXTABLE WHERE booster_version like 'F9 v1.1%’</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Shows the average of the paylaod mass carried by the bosster version F9 v1.1</a:t>
            </a:r>
          </a:p>
          <a:p>
            <a:pPr marL="742950" lvl="1" indent="-285750">
              <a:lnSpc>
                <a:spcPts val="1800"/>
              </a:lnSpc>
              <a:buFont typeface="Arial" panose="020B0604020202020204" pitchFamily="34" charset="0"/>
              <a:buChar char="•"/>
            </a:pP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8" name="Picture 7">
            <a:extLst>
              <a:ext uri="{FF2B5EF4-FFF2-40B4-BE49-F238E27FC236}">
                <a16:creationId xmlns:a16="http://schemas.microsoft.com/office/drawing/2014/main" id="{E3BD51C8-59D0-DB4A-86A7-3209FD9B530E}"/>
              </a:ext>
            </a:extLst>
          </p:cNvPr>
          <p:cNvPicPr>
            <a:picLocks noChangeAspect="1"/>
          </p:cNvPicPr>
          <p:nvPr/>
        </p:nvPicPr>
        <p:blipFill>
          <a:blip r:embed="rId5"/>
          <a:stretch>
            <a:fillRect/>
          </a:stretch>
        </p:blipFill>
        <p:spPr>
          <a:xfrm>
            <a:off x="3531548" y="4040981"/>
            <a:ext cx="4828513" cy="1976438"/>
          </a:xfrm>
          <a:prstGeom prst="rect">
            <a:avLst/>
          </a:prstGeom>
        </p:spPr>
      </p:pic>
      <p:sp>
        <p:nvSpPr>
          <p:cNvPr id="3" name="Rectangle: Diagonal Corners Rounded 2">
            <a:extLst>
              <a:ext uri="{FF2B5EF4-FFF2-40B4-BE49-F238E27FC236}">
                <a16:creationId xmlns:a16="http://schemas.microsoft.com/office/drawing/2014/main" id="{14ADA15C-6EDB-7BE6-124E-68B97ECC73E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C355C429-A9A0-683A-8947-9D55FAC8F19E}"/>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620ABF2-2CE7-301B-69E7-C42B5134A30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CCDDD03A-E249-EE55-7BA8-88FE20B957D3}"/>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31714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First Successful Ground Landing Date</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363169"/>
            <a:ext cx="11145599" cy="2375009"/>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endParaRPr lang="en-US" sz="2000" dirty="0">
              <a:effectLst>
                <a:glow rad="38100">
                  <a:schemeClr val="bg1">
                    <a:lumMod val="50000"/>
                    <a:lumOff val="50000"/>
                    <a:alpha val="20000"/>
                  </a:schemeClr>
                </a:glow>
              </a:effectLst>
              <a:latin typeface="Abadi" panose="020B0604020104020204" pitchFamily="34" charset="0"/>
            </a:endParaRP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List the date when the first succesful landing outcome in ground pad was achieved</a:t>
            </a:r>
          </a:p>
          <a:p>
            <a:pPr lvl="1">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MIN(date) as Date  FROM SPACEXTABLE  WHERE mission_outcome LIKE 'Success' AND landing_outcome LIKE 'Success (ground pad)'</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Shows the first successful landing outcome in ground pad date</a:t>
            </a: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7" name="Picture 6">
            <a:extLst>
              <a:ext uri="{FF2B5EF4-FFF2-40B4-BE49-F238E27FC236}">
                <a16:creationId xmlns:a16="http://schemas.microsoft.com/office/drawing/2014/main" id="{00793881-FC13-7E8C-3243-0956D6433793}"/>
              </a:ext>
            </a:extLst>
          </p:cNvPr>
          <p:cNvPicPr>
            <a:picLocks noChangeAspect="1"/>
          </p:cNvPicPr>
          <p:nvPr/>
        </p:nvPicPr>
        <p:blipFill>
          <a:blip r:embed="rId5"/>
          <a:stretch>
            <a:fillRect/>
          </a:stretch>
        </p:blipFill>
        <p:spPr>
          <a:xfrm>
            <a:off x="3986195" y="3811616"/>
            <a:ext cx="3919220" cy="2826361"/>
          </a:xfrm>
          <a:prstGeom prst="rect">
            <a:avLst/>
          </a:prstGeom>
        </p:spPr>
      </p:pic>
      <p:sp>
        <p:nvSpPr>
          <p:cNvPr id="3" name="Rectangle: Diagonal Corners Rounded 2">
            <a:extLst>
              <a:ext uri="{FF2B5EF4-FFF2-40B4-BE49-F238E27FC236}">
                <a16:creationId xmlns:a16="http://schemas.microsoft.com/office/drawing/2014/main" id="{FD200991-346C-62A0-7276-452F307003D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A4DE406C-7F37-7A24-EDE6-91E0756ABCB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DDB518E6-89B3-BE25-C0F1-A7533A809DA5}"/>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4A3F413C-B1FC-7E63-37BF-B626A65F5D82}"/>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962655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5" y="1004350"/>
            <a:ext cx="10406715"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Successful Drone Ship Landing with Payload between 4000 and 6000</a:t>
            </a:r>
          </a:p>
          <a:p>
            <a:endParaRPr lang="en-US" sz="4400" b="1" dirty="0">
              <a:solidFill>
                <a:schemeClr val="tx1"/>
              </a:solidFill>
              <a:latin typeface="Abadi" panose="020B0604020104020204" pitchFamily="34" charset="0"/>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5" y="1708609"/>
            <a:ext cx="11145599" cy="3067506"/>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endParaRPr lang="en-US" sz="2000" dirty="0">
              <a:effectLst>
                <a:glow rad="38100">
                  <a:schemeClr val="bg1">
                    <a:lumMod val="50000"/>
                    <a:lumOff val="50000"/>
                    <a:alpha val="20000"/>
                  </a:schemeClr>
                </a:glow>
              </a:effectLst>
              <a:latin typeface="Abadi" panose="020B0604020104020204" pitchFamily="34" charset="0"/>
            </a:endParaRP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List the names of the boosters which have success in drone ship and have payload mass greater than 4000 but less than 6000</a:t>
            </a:r>
          </a:p>
          <a:p>
            <a:pPr lvl="1">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booster_version FROM SPACEXTABLE WHERE (mission_outcome LIKE 'Success') AND (payload_mass__kg_ &gt; 4000 AND payload_mass__kg_ &lt; 6000) AND (landing_outcome LIKE 'Success (drone ship)’)</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Shows the 4 boosters which have success in drone ship and have payload mass greater than 4000 but less than 6000</a:t>
            </a:r>
            <a:endParaRPr lang="en-US" dirty="0">
              <a:effectLst>
                <a:glow rad="38100">
                  <a:schemeClr val="bg1">
                    <a:lumMod val="50000"/>
                    <a:lumOff val="50000"/>
                    <a:alpha val="20000"/>
                  </a:schemeClr>
                </a:glow>
              </a:effectLst>
              <a:latin typeface="Abadi" panose="020B0604020104020204" pitchFamily="34" charset="0"/>
            </a:endParaRPr>
          </a:p>
          <a:p>
            <a:pPr>
              <a:lnSpc>
                <a:spcPts val="1600"/>
              </a:lnSpc>
            </a:pP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5" name="Picture 4">
            <a:extLst>
              <a:ext uri="{FF2B5EF4-FFF2-40B4-BE49-F238E27FC236}">
                <a16:creationId xmlns:a16="http://schemas.microsoft.com/office/drawing/2014/main" id="{26CE2F4A-70D7-759F-2C11-3157C6F0EEBB}"/>
              </a:ext>
            </a:extLst>
          </p:cNvPr>
          <p:cNvPicPr>
            <a:picLocks noChangeAspect="1"/>
          </p:cNvPicPr>
          <p:nvPr/>
        </p:nvPicPr>
        <p:blipFill>
          <a:blip r:embed="rId5"/>
          <a:stretch>
            <a:fillRect/>
          </a:stretch>
        </p:blipFill>
        <p:spPr>
          <a:xfrm>
            <a:off x="4497695" y="4551681"/>
            <a:ext cx="2787333" cy="2145618"/>
          </a:xfrm>
          <a:prstGeom prst="rect">
            <a:avLst/>
          </a:prstGeom>
        </p:spPr>
      </p:pic>
      <p:sp>
        <p:nvSpPr>
          <p:cNvPr id="3" name="Rectangle: Diagonal Corners Rounded 2">
            <a:extLst>
              <a:ext uri="{FF2B5EF4-FFF2-40B4-BE49-F238E27FC236}">
                <a16:creationId xmlns:a16="http://schemas.microsoft.com/office/drawing/2014/main" id="{25818526-0DDB-4135-96CF-DFE6D3DE1241}"/>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7269BD2C-E30C-FBDB-C445-287778923314}"/>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A1E2448C-0DE5-536A-4040-480F49E5B17C}"/>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E204763A-D478-258C-BC90-CA008C18068E}"/>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10010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88006" y="770057"/>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Total Number of Successful and Failed Mission Outcomes</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AB5BBB92-A5B3-7AE3-9CC0-95F02AFE5AEE}"/>
              </a:ext>
            </a:extLst>
          </p:cNvPr>
          <p:cNvSpPr txBox="1"/>
          <p:nvPr/>
        </p:nvSpPr>
        <p:spPr>
          <a:xfrm>
            <a:off x="688006" y="1868057"/>
            <a:ext cx="11145599" cy="2178930"/>
          </a:xfrm>
          <a:prstGeom prst="rect">
            <a:avLst/>
          </a:prstGeom>
          <a:noFill/>
        </p:spPr>
        <p:txBody>
          <a:bodyPr wrap="square" rtlCol="0">
            <a:spAutoFit/>
          </a:bodyPr>
          <a:lstStyle/>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Query Task</a:t>
            </a:r>
            <a:endParaRPr lang="en-US" sz="2000" dirty="0">
              <a:effectLst>
                <a:glow rad="38100">
                  <a:schemeClr val="bg1">
                    <a:lumMod val="50000"/>
                    <a:lumOff val="50000"/>
                    <a:alpha val="20000"/>
                  </a:schemeClr>
                </a:glow>
              </a:effectLst>
              <a:latin typeface="Abadi" panose="020B0604020104020204" pitchFamily="34" charset="0"/>
            </a:endParaRPr>
          </a:p>
          <a:p>
            <a:pPr marL="742950" lvl="1" indent="-28575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List the total number of successful and failure mission outcomes</a:t>
            </a:r>
          </a:p>
          <a:p>
            <a:pPr lvl="1">
              <a:lnSpc>
                <a:spcPts val="1800"/>
              </a:lnSpc>
            </a:pPr>
            <a:endParaRPr lang="en-US" sz="2000" b="1" u="sng"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SQL QUERY</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%sql SELECT MIN(date) as Date  FROM SPACEXTABLE  WHERE mission_outcome LIKE 'Success' AND landing_outcome LIKE 'Success (ground pad)'</a:t>
            </a:r>
          </a:p>
          <a:p>
            <a:pPr lvl="1">
              <a:lnSpc>
                <a:spcPts val="1800"/>
              </a:lnSpc>
            </a:pPr>
            <a:endParaRPr lang="en-US" sz="2000" dirty="0">
              <a:effectLst>
                <a:glow rad="38100">
                  <a:schemeClr val="bg1">
                    <a:lumMod val="50000"/>
                    <a:lumOff val="50000"/>
                    <a:alpha val="20000"/>
                  </a:schemeClr>
                </a:glow>
              </a:effectLst>
              <a:latin typeface="Abadi" panose="020B0604020104020204" pitchFamily="34" charset="0"/>
            </a:endParaRPr>
          </a:p>
          <a:p>
            <a:pPr>
              <a:lnSpc>
                <a:spcPts val="1800"/>
              </a:lnSpc>
            </a:pPr>
            <a:r>
              <a:rPr lang="en-US" sz="2000" b="1" u="sng" dirty="0">
                <a:effectLst>
                  <a:glow rad="38100">
                    <a:schemeClr val="bg1">
                      <a:lumMod val="50000"/>
                      <a:lumOff val="50000"/>
                      <a:alpha val="20000"/>
                    </a:schemeClr>
                  </a:glow>
                </a:effectLst>
                <a:latin typeface="Abadi" panose="020B0604020104020204" pitchFamily="34" charset="0"/>
              </a:rPr>
              <a:t>Output</a:t>
            </a:r>
          </a:p>
          <a:p>
            <a:pPr marL="800100" lvl="1" indent="-342900">
              <a:lnSpc>
                <a:spcPts val="1800"/>
              </a:lnSpc>
              <a:buFont typeface="Arial" panose="020B0604020202020204" pitchFamily="34" charset="0"/>
              <a:buChar char="•"/>
            </a:pPr>
            <a:r>
              <a:rPr lang="en-US" sz="2000" dirty="0">
                <a:effectLst>
                  <a:glow rad="38100">
                    <a:schemeClr val="bg1">
                      <a:lumMod val="50000"/>
                      <a:lumOff val="50000"/>
                      <a:alpha val="20000"/>
                    </a:schemeClr>
                  </a:glow>
                </a:effectLst>
                <a:latin typeface="Abadi" panose="020B0604020104020204" pitchFamily="34" charset="0"/>
              </a:rPr>
              <a:t>Shows list of the counts of the mission outcomes</a:t>
            </a:r>
            <a:endParaRPr lang="en-US" sz="1500" dirty="0">
              <a:effectLst>
                <a:glow rad="38100">
                  <a:schemeClr val="bg1">
                    <a:lumMod val="50000"/>
                    <a:lumOff val="50000"/>
                    <a:alpha val="20000"/>
                  </a:schemeClr>
                </a:glow>
              </a:effectLst>
              <a:latin typeface="Abadi" panose="020B0604020104020204" pitchFamily="34" charset="0"/>
            </a:endParaRPr>
          </a:p>
        </p:txBody>
      </p:sp>
      <p:pic>
        <p:nvPicPr>
          <p:cNvPr id="5" name="Picture 4">
            <a:extLst>
              <a:ext uri="{FF2B5EF4-FFF2-40B4-BE49-F238E27FC236}">
                <a16:creationId xmlns:a16="http://schemas.microsoft.com/office/drawing/2014/main" id="{04198C5E-349C-1860-DA76-B91E2DD5EFF2}"/>
              </a:ext>
            </a:extLst>
          </p:cNvPr>
          <p:cNvPicPr>
            <a:picLocks noChangeAspect="1"/>
          </p:cNvPicPr>
          <p:nvPr/>
        </p:nvPicPr>
        <p:blipFill>
          <a:blip r:embed="rId5"/>
          <a:stretch>
            <a:fillRect/>
          </a:stretch>
        </p:blipFill>
        <p:spPr>
          <a:xfrm>
            <a:off x="2399966" y="4243065"/>
            <a:ext cx="7091680" cy="2375009"/>
          </a:xfrm>
          <a:prstGeom prst="rect">
            <a:avLst/>
          </a:prstGeom>
        </p:spPr>
      </p:pic>
      <p:sp>
        <p:nvSpPr>
          <p:cNvPr id="3" name="Rectangle: Diagonal Corners Rounded 2">
            <a:extLst>
              <a:ext uri="{FF2B5EF4-FFF2-40B4-BE49-F238E27FC236}">
                <a16:creationId xmlns:a16="http://schemas.microsoft.com/office/drawing/2014/main" id="{4D22B229-46EB-DD86-5388-1B0DCCEE6911}"/>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0CCBB782-B542-4B8A-ADDF-D9153F103F07}"/>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DB250BEA-DC01-BF52-DBF3-995842F21E4F}"/>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4A46B679-2A34-9BF5-3B71-ABECBCDD75CC}"/>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235124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AB5BBB92-A5B3-7AE3-9CC0-95F02AFE5AEE}"/>
              </a:ext>
            </a:extLst>
          </p:cNvPr>
          <p:cNvSpPr txBox="1"/>
          <p:nvPr/>
        </p:nvSpPr>
        <p:spPr>
          <a:xfrm>
            <a:off x="596685" y="1128174"/>
            <a:ext cx="8013128" cy="4038601"/>
          </a:xfrm>
          <a:prstGeom prst="rect">
            <a:avLst/>
          </a:prstGeom>
        </p:spPr>
        <p:txBody>
          <a:bodyPr vert="horz" lIns="91440" tIns="45720" rIns="91440" bIns="45720" rtlCol="0" anchor="t">
            <a:normAutofit/>
          </a:bodyPr>
          <a:lstStyle/>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Query Task</a:t>
            </a:r>
            <a:endParaRPr lang="en-US" sz="2000" cap="small" dirty="0">
              <a:effectLst>
                <a:glow rad="38100">
                  <a:schemeClr val="bg1">
                    <a:lumMod val="50000"/>
                    <a:lumOff val="50000"/>
                    <a:alpha val="20000"/>
                  </a:schemeClr>
                </a:glow>
              </a:effectLst>
              <a:latin typeface="Abadi" panose="020B0604020104020204" pitchFamily="34" charset="0"/>
            </a:endParaRPr>
          </a:p>
          <a:p>
            <a:pPr marL="742950" lvl="1" indent="-28575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List the names of the booster_versions which have carried the maximum payload mass</a:t>
            </a:r>
          </a:p>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SQL QUERY</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%sql SELECT booster_version FROM SPACEXTABLE WHERE payload_mass__kg_ = (SELECT MAX(payload_mass__kg_) from SPACEXTABLE)</a:t>
            </a:r>
          </a:p>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Output</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Shows list of names of the booster_version which have carried the max payload mass</a:t>
            </a:r>
            <a:endPar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pic>
        <p:nvPicPr>
          <p:cNvPr id="10" name="Picture 9">
            <a:extLst>
              <a:ext uri="{FF2B5EF4-FFF2-40B4-BE49-F238E27FC236}">
                <a16:creationId xmlns:a16="http://schemas.microsoft.com/office/drawing/2014/main" id="{F4C61B70-71A5-99A7-B2A7-6F3EFE8CEBED}"/>
              </a:ext>
            </a:extLst>
          </p:cNvPr>
          <p:cNvPicPr>
            <a:picLocks noChangeAspect="1"/>
          </p:cNvPicPr>
          <p:nvPr/>
        </p:nvPicPr>
        <p:blipFill>
          <a:blip r:embed="rId3"/>
          <a:stretch>
            <a:fillRect/>
          </a:stretch>
        </p:blipFill>
        <p:spPr>
          <a:xfrm>
            <a:off x="8609812" y="1524000"/>
            <a:ext cx="2667787" cy="505968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Title 1">
            <a:extLst>
              <a:ext uri="{FF2B5EF4-FFF2-40B4-BE49-F238E27FC236}">
                <a16:creationId xmlns:a16="http://schemas.microsoft.com/office/drawing/2014/main" id="{21A90C71-C493-C0E6-50E9-45BD1AB46A1F}"/>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Boosters Carried Maximum Payload</a:t>
            </a:r>
          </a:p>
        </p:txBody>
      </p:sp>
      <p:sp>
        <p:nvSpPr>
          <p:cNvPr id="5" name="Rectangle: Diagonal Corners Rounded 4">
            <a:extLst>
              <a:ext uri="{FF2B5EF4-FFF2-40B4-BE49-F238E27FC236}">
                <a16:creationId xmlns:a16="http://schemas.microsoft.com/office/drawing/2014/main" id="{75ECF5DD-D66F-7D1B-F067-48401FC15FE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339DB3D2-C3D1-5846-53FA-2538078522EB}"/>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0C59153C-258F-C768-3596-4870BAE6547B}"/>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D650022F-433C-0FA1-0E90-A29EE8492ACD}"/>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8772213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AB5BBB92-A5B3-7AE3-9CC0-95F02AFE5AEE}"/>
              </a:ext>
            </a:extLst>
          </p:cNvPr>
          <p:cNvSpPr txBox="1"/>
          <p:nvPr/>
        </p:nvSpPr>
        <p:spPr>
          <a:xfrm>
            <a:off x="596684" y="1128174"/>
            <a:ext cx="10934915" cy="4038601"/>
          </a:xfrm>
          <a:prstGeom prst="rect">
            <a:avLst/>
          </a:prstGeom>
        </p:spPr>
        <p:txBody>
          <a:bodyPr vert="horz" lIns="91440" tIns="45720" rIns="91440" bIns="45720" rtlCol="0" anchor="t">
            <a:normAutofit fontScale="92500" lnSpcReduction="20000"/>
          </a:bodyPr>
          <a:lstStyle/>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Query Task</a:t>
            </a:r>
            <a:endParaRPr lang="en-US" sz="2000" cap="small" dirty="0">
              <a:effectLst>
                <a:glow rad="38100">
                  <a:schemeClr val="bg1">
                    <a:lumMod val="50000"/>
                    <a:lumOff val="50000"/>
                    <a:alpha val="20000"/>
                  </a:schemeClr>
                </a:glow>
              </a:effectLst>
              <a:latin typeface="Abadi" panose="020B0604020104020204" pitchFamily="34" charset="0"/>
            </a:endParaRPr>
          </a:p>
          <a:p>
            <a:pPr marL="742950" lvl="1" indent="-28575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List the records which will display the month names, failure landing_outcomes in drone ship, booster versions, launch_site for the months in year 2015</a:t>
            </a:r>
          </a:p>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SQL QUERY</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%sql SELECT CASE WHEN substr(Date, 6, 2) = '01' THEN 'January' WHEN substr(Date, 6, 2) = '02' THEN 'February' WHEN substr(Date, 6, 2) = '03' THEN 'March' WHEN substr(Date, 6, 2) = '04' THEN 'April' WHEN substr(Date, 6, 2) = '05' THEN 'May' WHEN substr(Date, 6, 2) = '06' THEN 'June' WHEN substr(Date, 6, 2) = '07' THEN 'July' WHEN substr(Date, 6, 2) = '08' THEN 'August' WHEN substr(Date, 6, 2) = '09' THEN 'September' WHEN substr(Date, 6, 2) = '10' THEN 'October' WHEN substr(Date, 6, 2) = '11' THEN 'November' WHEN substr(Date, 6, 2) = '12' THEN 'December' ELSE 'Unknown' END AS Month, landing_outcome, booster_version, launch_site FROM SPACEXTABLE WHERE Date LIKE '2015%' AND landing_outcome LIKE 'Failure (drone ship)'</a:t>
            </a:r>
          </a:p>
          <a:p>
            <a:pPr defTabSz="457200">
              <a:lnSpc>
                <a:spcPct val="90000"/>
              </a:lnSpc>
              <a:spcBef>
                <a:spcPct val="20000"/>
              </a:spcBef>
              <a:spcAft>
                <a:spcPts val="600"/>
              </a:spcAft>
              <a:buClr>
                <a:schemeClr val="tx1"/>
              </a:buClr>
              <a:buSzPct val="100000"/>
            </a:pPr>
            <a:r>
              <a:rPr lang="en-US" sz="2000" b="1" u="sng" cap="small" dirty="0">
                <a:effectLst>
                  <a:glow rad="38100">
                    <a:schemeClr val="bg1">
                      <a:lumMod val="50000"/>
                      <a:lumOff val="50000"/>
                      <a:alpha val="20000"/>
                    </a:schemeClr>
                  </a:glow>
                </a:effectLst>
                <a:latin typeface="Abadi" panose="020B0604020104020204" pitchFamily="34" charset="0"/>
              </a:rPr>
              <a:t>Output</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Shows the Months of when the landing outcome is failure to Land in drone ship, booster versions, launch site for the months in year 2015</a:t>
            </a:r>
            <a:endParaRPr lang="en-US" sz="15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Title 1">
            <a:extLst>
              <a:ext uri="{FF2B5EF4-FFF2-40B4-BE49-F238E27FC236}">
                <a16:creationId xmlns:a16="http://schemas.microsoft.com/office/drawing/2014/main" id="{21A90C71-C493-C0E6-50E9-45BD1AB46A1F}"/>
              </a:ext>
            </a:extLst>
          </p:cNvPr>
          <p:cNvSpPr txBox="1">
            <a:spLocks/>
          </p:cNvSpPr>
          <p:nvPr/>
        </p:nvSpPr>
        <p:spPr>
          <a:xfrm>
            <a:off x="688005" y="466206"/>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panose="020B0604020104020204" pitchFamily="34" charset="0"/>
              </a:rPr>
              <a:t>2015 Launch Records</a:t>
            </a:r>
          </a:p>
        </p:txBody>
      </p:sp>
      <p:pic>
        <p:nvPicPr>
          <p:cNvPr id="11" name="Picture 10">
            <a:extLst>
              <a:ext uri="{FF2B5EF4-FFF2-40B4-BE49-F238E27FC236}">
                <a16:creationId xmlns:a16="http://schemas.microsoft.com/office/drawing/2014/main" id="{BCB8EEB0-6887-D6BB-8650-0D2BC4E2BD19}"/>
              </a:ext>
            </a:extLst>
          </p:cNvPr>
          <p:cNvPicPr>
            <a:picLocks noChangeAspect="1"/>
          </p:cNvPicPr>
          <p:nvPr/>
        </p:nvPicPr>
        <p:blipFill>
          <a:blip r:embed="rId5"/>
          <a:stretch>
            <a:fillRect/>
          </a:stretch>
        </p:blipFill>
        <p:spPr>
          <a:xfrm>
            <a:off x="2558942" y="5279694"/>
            <a:ext cx="7074115" cy="1322594"/>
          </a:xfrm>
          <a:prstGeom prst="rect">
            <a:avLst/>
          </a:prstGeom>
        </p:spPr>
      </p:pic>
      <p:sp>
        <p:nvSpPr>
          <p:cNvPr id="5" name="Rectangle: Diagonal Corners Rounded 4">
            <a:extLst>
              <a:ext uri="{FF2B5EF4-FFF2-40B4-BE49-F238E27FC236}">
                <a16:creationId xmlns:a16="http://schemas.microsoft.com/office/drawing/2014/main" id="{3E0AE7B5-AC01-AD7D-DDAD-499B95D4C18F}"/>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CB9C354C-7E5B-97D5-B9C4-772C7C81BF21}"/>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276C83D9-8A0C-D1BF-0CDD-D2CB096B1310}"/>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4F6AABFE-D8DC-BE13-3A87-5AE1F6142C51}"/>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1414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643190" y="0"/>
            <a:ext cx="9923209" cy="190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4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Rank Landing Outcomes Between 2010-06-04 and 2017-03-20</a:t>
            </a:r>
          </a:p>
        </p:txBody>
      </p:sp>
      <p:sp>
        <p:nvSpPr>
          <p:cNvPr id="25" name="TextBox 24">
            <a:extLst>
              <a:ext uri="{FF2B5EF4-FFF2-40B4-BE49-F238E27FC236}">
                <a16:creationId xmlns:a16="http://schemas.microsoft.com/office/drawing/2014/main" id="{AB5BBB92-A5B3-7AE3-9CC0-95F02AFE5AEE}"/>
              </a:ext>
            </a:extLst>
          </p:cNvPr>
          <p:cNvSpPr txBox="1"/>
          <p:nvPr/>
        </p:nvSpPr>
        <p:spPr>
          <a:xfrm>
            <a:off x="643191" y="1744719"/>
            <a:ext cx="6844728" cy="3937521"/>
          </a:xfrm>
          <a:prstGeom prst="rect">
            <a:avLst/>
          </a:prstGeom>
        </p:spPr>
        <p:txBody>
          <a:bodyPr vert="horz" lIns="91440" tIns="45720" rIns="91440" bIns="45720" rtlCol="0" anchor="t">
            <a:noAutofit/>
          </a:bodyPr>
          <a:lstStyle/>
          <a:p>
            <a:pPr defTabSz="457200">
              <a:lnSpc>
                <a:spcPct val="90000"/>
              </a:lnSpc>
              <a:spcBef>
                <a:spcPct val="20000"/>
              </a:spcBef>
              <a:spcAft>
                <a:spcPts val="600"/>
              </a:spcAft>
              <a:buClr>
                <a:schemeClr val="tx1"/>
              </a:buClr>
              <a:buSzPct val="100000"/>
              <a:buFont typeface="Arial"/>
              <a:buChar char="•"/>
            </a:pPr>
            <a:r>
              <a:rPr lang="en-US" sz="2000" b="1" u="sng" cap="small" dirty="0">
                <a:effectLst>
                  <a:glow rad="38100">
                    <a:schemeClr val="bg1">
                      <a:lumMod val="50000"/>
                      <a:lumOff val="50000"/>
                      <a:alpha val="20000"/>
                    </a:schemeClr>
                  </a:glow>
                </a:effectLst>
                <a:latin typeface="Abadi" panose="020B0604020104020204" pitchFamily="34" charset="0"/>
              </a:rPr>
              <a:t>Query Task</a:t>
            </a:r>
            <a:endParaRPr lang="en-US" sz="2000" b="1" cap="small" dirty="0">
              <a:effectLst>
                <a:glow rad="38100">
                  <a:schemeClr val="bg1">
                    <a:lumMod val="50000"/>
                    <a:lumOff val="50000"/>
                    <a:alpha val="20000"/>
                  </a:schemeClr>
                </a:glow>
              </a:effectLst>
              <a:latin typeface="Abadi" panose="020B0604020104020204" pitchFamily="34" charset="0"/>
            </a:endParaRP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Rank the count of landing outcomes (such as Failure (drone ship) or Success (ground pad)) between the date 2010-06-04 and 2017-03-20, in descending order</a:t>
            </a:r>
          </a:p>
          <a:p>
            <a:pPr defTabSz="457200">
              <a:lnSpc>
                <a:spcPct val="90000"/>
              </a:lnSpc>
              <a:spcBef>
                <a:spcPct val="20000"/>
              </a:spcBef>
              <a:spcAft>
                <a:spcPts val="600"/>
              </a:spcAft>
              <a:buClr>
                <a:schemeClr val="tx1"/>
              </a:buClr>
              <a:buSzPct val="100000"/>
              <a:buFont typeface="Arial"/>
              <a:buChar char="•"/>
            </a:pPr>
            <a:r>
              <a:rPr lang="en-US" sz="2000" b="1" u="sng" cap="small" dirty="0">
                <a:effectLst>
                  <a:glow rad="38100">
                    <a:schemeClr val="bg1">
                      <a:lumMod val="50000"/>
                      <a:lumOff val="50000"/>
                      <a:alpha val="20000"/>
                    </a:schemeClr>
                  </a:glow>
                </a:effectLst>
                <a:latin typeface="Abadi" panose="020B0604020104020204" pitchFamily="34" charset="0"/>
              </a:rPr>
              <a:t>SQL QUERY</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%sql SELECT landing_outcome, count(*) as Count FROM SPACEXTABLE WHERE Date &gt;= '2010-06-04' AND Date &lt;= '2017-03-20' GROUP by landing_outcome ORDER BY count DESC</a:t>
            </a:r>
          </a:p>
          <a:p>
            <a:pPr defTabSz="457200">
              <a:lnSpc>
                <a:spcPct val="90000"/>
              </a:lnSpc>
              <a:spcBef>
                <a:spcPct val="20000"/>
              </a:spcBef>
              <a:spcAft>
                <a:spcPts val="600"/>
              </a:spcAft>
              <a:buClr>
                <a:schemeClr val="tx1"/>
              </a:buClr>
              <a:buSzPct val="100000"/>
              <a:buFont typeface="Arial"/>
              <a:buChar char="•"/>
            </a:pPr>
            <a:r>
              <a:rPr lang="en-US" sz="2000" b="1" u="sng" cap="small" dirty="0">
                <a:effectLst>
                  <a:glow rad="38100">
                    <a:schemeClr val="bg1">
                      <a:lumMod val="50000"/>
                      <a:lumOff val="50000"/>
                      <a:alpha val="20000"/>
                    </a:schemeClr>
                  </a:glow>
                </a:effectLst>
                <a:latin typeface="Abadi" panose="020B0604020104020204" pitchFamily="34" charset="0"/>
              </a:rPr>
              <a:t>Output</a:t>
            </a:r>
          </a:p>
          <a:p>
            <a:pPr marL="800100" lvl="1" indent="-342900" defTabSz="457200">
              <a:lnSpc>
                <a:spcPct val="90000"/>
              </a:lnSpc>
              <a:spcBef>
                <a:spcPct val="20000"/>
              </a:spcBef>
              <a:spcAft>
                <a:spcPts val="600"/>
              </a:spcAft>
              <a:buClr>
                <a:schemeClr val="tx1"/>
              </a:buClr>
              <a:buSzPct val="100000"/>
              <a:buFont typeface="Arial"/>
              <a:buChar char="•"/>
            </a:pPr>
            <a:r>
              <a:rPr lang="en-US" sz="2000" cap="small" dirty="0">
                <a:effectLst>
                  <a:glow rad="38100">
                    <a:schemeClr val="bg1">
                      <a:lumMod val="50000"/>
                      <a:lumOff val="50000"/>
                      <a:alpha val="20000"/>
                    </a:schemeClr>
                  </a:glow>
                </a:effectLst>
                <a:latin typeface="Abadi" panose="020B0604020104020204" pitchFamily="34" charset="0"/>
              </a:rPr>
              <a:t>Show all landing outcomes along with the number of times each outcome occurred, sorted in descending order of occurrence</a:t>
            </a:r>
          </a:p>
        </p:txBody>
      </p:sp>
      <p:pic>
        <p:nvPicPr>
          <p:cNvPr id="8" name="Picture 7">
            <a:extLst>
              <a:ext uri="{FF2B5EF4-FFF2-40B4-BE49-F238E27FC236}">
                <a16:creationId xmlns:a16="http://schemas.microsoft.com/office/drawing/2014/main" id="{07B1BEBB-AE1B-6E2E-9613-EBAE90624691}"/>
              </a:ext>
            </a:extLst>
          </p:cNvPr>
          <p:cNvPicPr>
            <a:picLocks noChangeAspect="1"/>
          </p:cNvPicPr>
          <p:nvPr/>
        </p:nvPicPr>
        <p:blipFill>
          <a:blip r:embed="rId4"/>
          <a:stretch>
            <a:fillRect/>
          </a:stretch>
        </p:blipFill>
        <p:spPr>
          <a:xfrm>
            <a:off x="7864021" y="1596173"/>
            <a:ext cx="3654584" cy="489185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A0F28058-C9A2-BD74-62F0-04532984A754}"/>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7C855DEF-5BF6-5B3B-41A1-8B882A7772EF}"/>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C65DD81C-F3DD-34EC-3442-0C4615C3C944}"/>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2C140F6A-050C-ED91-3EBF-955863E3FF79}"/>
              </a:ext>
            </a:extLst>
          </p:cNvPr>
          <p:cNvSpPr/>
          <p:nvPr/>
        </p:nvSpPr>
        <p:spPr>
          <a:xfrm>
            <a:off x="11203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662908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800" b="1" kern="120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4</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2" name="Content Placeholder 2">
            <a:extLst>
              <a:ext uri="{FF2B5EF4-FFF2-40B4-BE49-F238E27FC236}">
                <a16:creationId xmlns:a16="http://schemas.microsoft.com/office/drawing/2014/main" id="{BCD3B438-EC53-A87C-27E3-FB4D8126E438}"/>
              </a:ext>
            </a:extLst>
          </p:cNvPr>
          <p:cNvSpPr txBox="1">
            <a:spLocks/>
          </p:cNvSpPr>
          <p:nvPr/>
        </p:nvSpPr>
        <p:spPr>
          <a:xfrm>
            <a:off x="1141413" y="2736744"/>
            <a:ext cx="7696199" cy="3416406"/>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Project Background:</a:t>
            </a:r>
          </a:p>
          <a:p>
            <a:pPr defTabSz="457200">
              <a:spcBef>
                <a:spcPct val="20000"/>
              </a:spcBef>
              <a:spcAft>
                <a:spcPts val="600"/>
              </a:spcAft>
              <a:buClr>
                <a:schemeClr val="tx1"/>
              </a:buClr>
              <a:buSzPct val="100000"/>
              <a:buFont typeface="Arial" panose="020B0604020202020204" pitchFamily="34" charset="0"/>
              <a:buChar char="•"/>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SpaceX has launched Falcon rockets at the cost of roughly $62 million. Overall compared other companys thheir luanch was siginatly cheaper as some of their luanchs can be upwards of $165 million. Spacex is able to reduce the cost of their launchs by being able to reuse tier first stage of the rocket</a:t>
            </a:r>
          </a:p>
          <a:p>
            <a:pPr marL="0" indent="0" defTabSz="457200">
              <a:spcBef>
                <a:spcPct val="20000"/>
              </a:spcBef>
              <a:spcAft>
                <a:spcPts val="600"/>
              </a:spcAft>
              <a:buClr>
                <a:schemeClr val="tx1"/>
              </a:buClr>
              <a:buSzPct val="100000"/>
              <a:buNone/>
            </a:pPr>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Project Goal:</a:t>
            </a:r>
          </a:p>
          <a:p>
            <a:pPr defTabSz="457200">
              <a:spcBef>
                <a:spcPct val="20000"/>
              </a:spcBef>
              <a:spcAft>
                <a:spcPts val="600"/>
              </a:spcAft>
              <a:buClr>
                <a:schemeClr val="tx1"/>
              </a:buClr>
              <a:buSzPct val="100000"/>
              <a:buFont typeface="Arial" panose="020B0604020202020204" pitchFamily="34" charset="0"/>
              <a:buChar char="•"/>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If We prediction if launchs will be able to land or not in their first stages, and determine the cost of the launch. Using this information can use when a company wants to bid aganist spacex for a rocket launch</a:t>
            </a:r>
          </a:p>
          <a:p>
            <a:pPr defTabSz="457200">
              <a:spcBef>
                <a:spcPct val="20000"/>
              </a:spcBef>
              <a:spcAft>
                <a:spcPts val="600"/>
              </a:spcAft>
              <a:buClr>
                <a:schemeClr val="tx1"/>
              </a:buClr>
              <a:buSzPct val="100000"/>
              <a:buFont typeface="Arial" panose="020B0604020202020204" pitchFamily="34" charset="0"/>
              <a:buChar char="•"/>
            </a:pPr>
            <a:endPar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marL="0" indent="0" defTabSz="457200">
              <a:spcBef>
                <a:spcPct val="20000"/>
              </a:spcBef>
              <a:spcAft>
                <a:spcPts val="600"/>
              </a:spcAft>
              <a:buClr>
                <a:schemeClr val="tx1"/>
              </a:buClr>
              <a:buSzPct val="100000"/>
              <a:buNone/>
            </a:pPr>
            <a:r>
              <a:rPr lang="en-US" sz="1800" b="1" u="sng"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Project Result:</a:t>
            </a:r>
          </a:p>
          <a:p>
            <a:pPr defTabSz="457200">
              <a:spcBef>
                <a:spcPct val="20000"/>
              </a:spcBef>
              <a:spcAft>
                <a:spcPts val="600"/>
              </a:spcAft>
              <a:buClr>
                <a:schemeClr val="tx1"/>
              </a:buClr>
              <a:buSzPct val="100000"/>
              <a:buFont typeface="Arial" panose="020B0604020202020204" pitchFamily="34" charset="0"/>
              <a:buChar char="•"/>
            </a:pPr>
            <a:r>
              <a:rPr lang="en-US" sz="1800" cap="small" dirty="0">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This project will allow us to predict to perdict if spacex falcon 9 will land sucessfully</a:t>
            </a:r>
          </a:p>
          <a:p>
            <a:pPr defTabSz="457200">
              <a:spcBef>
                <a:spcPct val="20000"/>
              </a:spcBef>
              <a:spcAft>
                <a:spcPts val="600"/>
              </a:spcAft>
              <a:buClr>
                <a:schemeClr val="tx1"/>
              </a:buClr>
              <a:buSzPct val="100000"/>
              <a:buFont typeface="Arial" panose="020B0604020202020204" pitchFamily="34" charset="0"/>
              <a:buChar char="•"/>
            </a:pPr>
            <a:endParaRPr lang="en-US" sz="14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marL="0" indent="0" defTabSz="457200">
              <a:spcBef>
                <a:spcPct val="20000"/>
              </a:spcBef>
              <a:spcAft>
                <a:spcPts val="600"/>
              </a:spcAft>
              <a:buClr>
                <a:schemeClr val="tx1"/>
              </a:buClr>
              <a:buSzPct val="100000"/>
              <a:buNone/>
            </a:pPr>
            <a:endParaRPr lang="en-US" sz="14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ndParaRPr>
          </a:p>
        </p:txBody>
      </p:sp>
      <p:sp>
        <p:nvSpPr>
          <p:cNvPr id="3" name="Rectangle: Diagonal Corners Rounded 2">
            <a:extLst>
              <a:ext uri="{FF2B5EF4-FFF2-40B4-BE49-F238E27FC236}">
                <a16:creationId xmlns:a16="http://schemas.microsoft.com/office/drawing/2014/main" id="{EB23D7FE-1FCE-01D3-6C62-30BD59488298}"/>
              </a:ext>
            </a:extLst>
          </p:cNvPr>
          <p:cNvSpPr/>
          <p:nvPr/>
        </p:nvSpPr>
        <p:spPr>
          <a:xfrm>
            <a:off x="10948340" y="168698"/>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sp>
      <p:sp>
        <p:nvSpPr>
          <p:cNvPr id="6" name="Rectangle 5" descr="Like">
            <a:extLst>
              <a:ext uri="{FF2B5EF4-FFF2-40B4-BE49-F238E27FC236}">
                <a16:creationId xmlns:a16="http://schemas.microsoft.com/office/drawing/2014/main" id="{D398A051-F75C-FDDF-41F7-AE8ABCBCBB6E}"/>
              </a:ext>
            </a:extLst>
          </p:cNvPr>
          <p:cNvSpPr/>
          <p:nvPr/>
        </p:nvSpPr>
        <p:spPr>
          <a:xfrm>
            <a:off x="11203522" y="402698"/>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61B3E13-80A3-AB9B-4799-1A1C6F1C5144}"/>
              </a:ext>
            </a:extLst>
          </p:cNvPr>
          <p:cNvPicPr>
            <a:picLocks noChangeAspect="1"/>
          </p:cNvPicPr>
          <p:nvPr/>
        </p:nvPicPr>
        <p:blipFill rotWithShape="1">
          <a:blip r:embed="rId4"/>
          <a:srcRect t="43038"/>
          <a:stretch/>
        </p:blipFill>
        <p:spPr>
          <a:xfrm>
            <a:off x="20" y="10"/>
            <a:ext cx="12191980" cy="6857990"/>
          </a:xfrm>
          <a:prstGeom prst="rect">
            <a:avLst/>
          </a:prstGeom>
        </p:spPr>
      </p:pic>
      <p:sp useBgFill="1">
        <p:nvSpPr>
          <p:cNvPr id="19"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338C8A-0463-1EDA-118C-A1A3E415253D}"/>
              </a:ext>
            </a:extLst>
          </p:cNvPr>
          <p:cNvSpPr txBox="1">
            <a:spLocks/>
          </p:cNvSpPr>
          <p:nvPr/>
        </p:nvSpPr>
        <p:spPr>
          <a:xfrm>
            <a:off x="1751012" y="2007703"/>
            <a:ext cx="8676222" cy="232045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6000" b="1" cap="all"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Abadi" panose="020B0604020104020204" pitchFamily="34" charset="0"/>
                <a:ea typeface="+mj-ea"/>
                <a:cs typeface="+mj-cs"/>
              </a:rPr>
              <a:t>Launch Sites Proximities Analysis</a:t>
            </a:r>
          </a:p>
        </p:txBody>
      </p:sp>
    </p:spTree>
    <p:extLst>
      <p:ext uri="{BB962C8B-B14F-4D97-AF65-F5344CB8AC3E}">
        <p14:creationId xmlns:p14="http://schemas.microsoft.com/office/powerpoint/2010/main" val="4472358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16A5462-1DAB-4B47-90EB-7B72EEFEC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531781" y="0"/>
            <a:ext cx="5782733" cy="181203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b="1" cap="all"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Abadi" panose="020B0604020104020204" pitchFamily="34" charset="0"/>
                <a:ea typeface="+mj-ea"/>
                <a:cs typeface="+mj-cs"/>
              </a:rPr>
              <a:t>Mark all launch sites on a map</a:t>
            </a:r>
          </a:p>
        </p:txBody>
      </p:sp>
      <p:sp>
        <p:nvSpPr>
          <p:cNvPr id="17" name="Rectangle 16">
            <a:extLst>
              <a:ext uri="{FF2B5EF4-FFF2-40B4-BE49-F238E27FC236}">
                <a16:creationId xmlns:a16="http://schemas.microsoft.com/office/drawing/2014/main" id="{AF080B2E-1CE8-48B6-A5AA-82FA40D97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B42E5C2-23A2-B673-4AFB-EA4D087D213C}"/>
              </a:ext>
            </a:extLst>
          </p:cNvPr>
          <p:cNvPicPr>
            <a:picLocks noChangeAspect="1"/>
          </p:cNvPicPr>
          <p:nvPr/>
        </p:nvPicPr>
        <p:blipFill>
          <a:blip r:embed="rId3"/>
          <a:stretch>
            <a:fillRect/>
          </a:stretch>
        </p:blipFill>
        <p:spPr>
          <a:xfrm>
            <a:off x="176464" y="2469741"/>
            <a:ext cx="4283242" cy="2049769"/>
          </a:xfrm>
          <a:prstGeom prst="rect">
            <a:avLst/>
          </a:prstGeom>
        </p:spPr>
      </p:pic>
      <p:pic>
        <p:nvPicPr>
          <p:cNvPr id="8" name="Picture 7">
            <a:extLst>
              <a:ext uri="{FF2B5EF4-FFF2-40B4-BE49-F238E27FC236}">
                <a16:creationId xmlns:a16="http://schemas.microsoft.com/office/drawing/2014/main" id="{63A59098-B8D6-8C9A-4674-0F200461F1A6}"/>
              </a:ext>
            </a:extLst>
          </p:cNvPr>
          <p:cNvPicPr>
            <a:picLocks noChangeAspect="1"/>
          </p:cNvPicPr>
          <p:nvPr/>
        </p:nvPicPr>
        <p:blipFill>
          <a:blip r:embed="rId4"/>
          <a:stretch>
            <a:fillRect/>
          </a:stretch>
        </p:blipFill>
        <p:spPr>
          <a:xfrm>
            <a:off x="793005" y="4621914"/>
            <a:ext cx="3068287" cy="2049769"/>
          </a:xfrm>
          <a:prstGeom prst="rect">
            <a:avLst/>
          </a:prstGeom>
        </p:spPr>
      </p:pic>
      <p:pic>
        <p:nvPicPr>
          <p:cNvPr id="6" name="Picture 5">
            <a:extLst>
              <a:ext uri="{FF2B5EF4-FFF2-40B4-BE49-F238E27FC236}">
                <a16:creationId xmlns:a16="http://schemas.microsoft.com/office/drawing/2014/main" id="{EA578A75-C59C-AE1F-CCFF-0C4ED1C9695C}"/>
              </a:ext>
            </a:extLst>
          </p:cNvPr>
          <p:cNvPicPr>
            <a:picLocks noChangeAspect="1"/>
          </p:cNvPicPr>
          <p:nvPr/>
        </p:nvPicPr>
        <p:blipFill>
          <a:blip r:embed="rId5"/>
          <a:stretch>
            <a:fillRect/>
          </a:stretch>
        </p:blipFill>
        <p:spPr>
          <a:xfrm>
            <a:off x="176464" y="167267"/>
            <a:ext cx="4283242" cy="213978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099798" y="5883275"/>
            <a:ext cx="5511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41</a:t>
            </a:fld>
            <a:endParaRPr lang="en-US"/>
          </a:p>
        </p:txBody>
      </p:sp>
      <p:sp>
        <p:nvSpPr>
          <p:cNvPr id="14" name="TextBox 13">
            <a:extLst>
              <a:ext uri="{FF2B5EF4-FFF2-40B4-BE49-F238E27FC236}">
                <a16:creationId xmlns:a16="http://schemas.microsoft.com/office/drawing/2014/main" id="{EB5E9FC3-F99B-506A-FAB8-A434DAC8CEEB}"/>
              </a:ext>
            </a:extLst>
          </p:cNvPr>
          <p:cNvSpPr txBox="1"/>
          <p:nvPr/>
        </p:nvSpPr>
        <p:spPr>
          <a:xfrm>
            <a:off x="5375147" y="2139495"/>
            <a:ext cx="6096000" cy="3416320"/>
          </a:xfrm>
          <a:prstGeom prst="rect">
            <a:avLst/>
          </a:prstGeom>
          <a:noFill/>
        </p:spPr>
        <p:txBody>
          <a:bodyPr wrap="square">
            <a:spAutoFit/>
          </a:bodyPr>
          <a:lstStyle/>
          <a:p>
            <a:pPr algn="ctr"/>
            <a:r>
              <a:rPr lang="en-US" b="1" i="0" u="sng" dirty="0">
                <a:effectLst/>
                <a:latin typeface="Abadi" panose="020B0604020104020204" pitchFamily="34" charset="0"/>
              </a:rPr>
              <a:t>The 4 main rocket launch sites are loacted at:</a:t>
            </a:r>
          </a:p>
          <a:p>
            <a:pPr algn="ctr">
              <a:buFont typeface="+mj-lt"/>
              <a:buAutoNum type="arabicPeriod"/>
            </a:pPr>
            <a:r>
              <a:rPr lang="en-US" b="1" i="0" dirty="0">
                <a:effectLst/>
                <a:latin typeface="Abadi" panose="020B0604020104020204" pitchFamily="34" charset="0"/>
              </a:rPr>
              <a:t>CCAFS LC-40:</a:t>
            </a:r>
            <a:r>
              <a:rPr lang="en-US" b="0" i="0" dirty="0">
                <a:effectLst/>
                <a:latin typeface="Abadi" panose="020B0604020104020204" pitchFamily="34" charset="0"/>
              </a:rPr>
              <a:t> Cape Canaveral, Florida</a:t>
            </a:r>
          </a:p>
          <a:p>
            <a:pPr algn="ctr">
              <a:buFont typeface="+mj-lt"/>
              <a:buAutoNum type="arabicPeriod"/>
            </a:pPr>
            <a:r>
              <a:rPr lang="en-US" b="1" i="0" dirty="0">
                <a:effectLst/>
                <a:latin typeface="Abadi" panose="020B0604020104020204" pitchFamily="34" charset="0"/>
              </a:rPr>
              <a:t>CCAFS SLC-40:</a:t>
            </a:r>
            <a:r>
              <a:rPr lang="en-US" b="0" i="0" dirty="0">
                <a:effectLst/>
                <a:latin typeface="Abadi" panose="020B0604020104020204" pitchFamily="34" charset="0"/>
              </a:rPr>
              <a:t> Cape Canaveral, Florida,</a:t>
            </a:r>
          </a:p>
          <a:p>
            <a:pPr algn="ctr">
              <a:buFont typeface="+mj-lt"/>
              <a:buAutoNum type="arabicPeriod"/>
            </a:pPr>
            <a:r>
              <a:rPr lang="en-US" b="1" i="0" dirty="0">
                <a:effectLst/>
                <a:latin typeface="Abadi" panose="020B0604020104020204" pitchFamily="34" charset="0"/>
              </a:rPr>
              <a:t>KSC LC-39A:</a:t>
            </a:r>
            <a:r>
              <a:rPr lang="en-US" b="0" i="0" dirty="0">
                <a:effectLst/>
                <a:latin typeface="Abadi" panose="020B0604020104020204" pitchFamily="34" charset="0"/>
              </a:rPr>
              <a:t> In Kennedy Space Center, Florida</a:t>
            </a:r>
          </a:p>
          <a:p>
            <a:pPr algn="ctr">
              <a:buFont typeface="+mj-lt"/>
              <a:buAutoNum type="arabicPeriod"/>
            </a:pPr>
            <a:r>
              <a:rPr lang="en-US" b="1" i="0" dirty="0">
                <a:effectLst/>
                <a:latin typeface="Abadi" panose="020B0604020104020204" pitchFamily="34" charset="0"/>
              </a:rPr>
              <a:t>VAFB SLC-4E:</a:t>
            </a:r>
            <a:r>
              <a:rPr lang="en-US" b="0" i="0" dirty="0">
                <a:effectLst/>
                <a:latin typeface="Abadi" panose="020B0604020104020204" pitchFamily="34" charset="0"/>
              </a:rPr>
              <a:t> In Vandenberg Air Force Base, California</a:t>
            </a:r>
          </a:p>
          <a:p>
            <a:pPr algn="ctr"/>
            <a:endParaRPr lang="en-US" b="1" i="0" u="sng" dirty="0">
              <a:effectLst/>
              <a:latin typeface="Abadi" panose="020B0604020104020204" pitchFamily="34" charset="0"/>
            </a:endParaRPr>
          </a:p>
          <a:p>
            <a:pPr algn="ctr"/>
            <a:r>
              <a:rPr lang="en-US" b="1" i="0" u="sng" dirty="0">
                <a:effectLst/>
                <a:latin typeface="Abadi" panose="020B0604020104020204" pitchFamily="34" charset="0"/>
              </a:rPr>
              <a:t>EDA Questions: </a:t>
            </a:r>
          </a:p>
          <a:p>
            <a:pPr algn="ctr">
              <a:buFont typeface="Arial" panose="020B0604020202020204" pitchFamily="34" charset="0"/>
              <a:buChar char="•"/>
            </a:pPr>
            <a:r>
              <a:rPr lang="en-US" b="1" dirty="0">
                <a:latin typeface="Abadi" panose="020B0604020104020204" pitchFamily="34" charset="0"/>
              </a:rPr>
              <a:t> </a:t>
            </a:r>
            <a:r>
              <a:rPr lang="en-US" b="1" i="0" dirty="0">
                <a:effectLst/>
                <a:latin typeface="Abadi" panose="020B0604020104020204" pitchFamily="34" charset="0"/>
              </a:rPr>
              <a:t>Proximity to Equator:</a:t>
            </a:r>
            <a:r>
              <a:rPr lang="en-US" b="0" i="0" dirty="0">
                <a:effectLst/>
                <a:latin typeface="Abadi" panose="020B0604020104020204" pitchFamily="34" charset="0"/>
              </a:rPr>
              <a:t> Not all sites are directly on the Equator line.</a:t>
            </a:r>
          </a:p>
          <a:p>
            <a:pPr algn="ctr">
              <a:buFont typeface="Arial" panose="020B0604020202020204" pitchFamily="34" charset="0"/>
              <a:buChar char="•"/>
            </a:pPr>
            <a:r>
              <a:rPr lang="en-US" b="1" i="0" dirty="0">
                <a:effectLst/>
                <a:latin typeface="Abadi" panose="020B0604020104020204" pitchFamily="34" charset="0"/>
              </a:rPr>
              <a:t> Proximity to Coast:</a:t>
            </a:r>
            <a:r>
              <a:rPr lang="en-US" b="0" i="0" dirty="0">
                <a:effectLst/>
                <a:latin typeface="Abadi" panose="020B0604020104020204" pitchFamily="34" charset="0"/>
              </a:rPr>
              <a:t> All sites are near the coast. CCAFS LC-40, CCAFS SLC-40 and KSC are on the east coast in Florida, and VAFB is on the west coast in California</a:t>
            </a:r>
          </a:p>
        </p:txBody>
      </p:sp>
      <p:sp>
        <p:nvSpPr>
          <p:cNvPr id="16" name="TextBox 15">
            <a:extLst>
              <a:ext uri="{FF2B5EF4-FFF2-40B4-BE49-F238E27FC236}">
                <a16:creationId xmlns:a16="http://schemas.microsoft.com/office/drawing/2014/main" id="{9F41C317-C5F8-E85E-809A-241D50DF8B92}"/>
              </a:ext>
            </a:extLst>
          </p:cNvPr>
          <p:cNvSpPr txBox="1"/>
          <p:nvPr/>
        </p:nvSpPr>
        <p:spPr>
          <a:xfrm>
            <a:off x="1046988" y="886879"/>
            <a:ext cx="2376932" cy="369332"/>
          </a:xfrm>
          <a:prstGeom prst="rect">
            <a:avLst/>
          </a:prstGeom>
          <a:noFill/>
        </p:spPr>
        <p:txBody>
          <a:bodyPr wrap="square">
            <a:spAutoFit/>
          </a:bodyPr>
          <a:lstStyle/>
          <a:p>
            <a:pPr algn="ctr"/>
            <a:r>
              <a:rPr lang="en-US" b="1" i="1" dirty="0">
                <a:solidFill>
                  <a:schemeClr val="bg1"/>
                </a:solidFill>
                <a:latin typeface="Abadi"/>
              </a:rPr>
              <a:t>All Launch Sites Map</a:t>
            </a:r>
            <a:endParaRPr lang="en-US" b="1" i="1" dirty="0">
              <a:solidFill>
                <a:schemeClr val="bg1"/>
              </a:solidFill>
            </a:endParaRPr>
          </a:p>
        </p:txBody>
      </p:sp>
      <p:sp>
        <p:nvSpPr>
          <p:cNvPr id="18" name="TextBox 17">
            <a:extLst>
              <a:ext uri="{FF2B5EF4-FFF2-40B4-BE49-F238E27FC236}">
                <a16:creationId xmlns:a16="http://schemas.microsoft.com/office/drawing/2014/main" id="{E35909A6-EC29-558F-660D-A0FB43D7DD6C}"/>
              </a:ext>
            </a:extLst>
          </p:cNvPr>
          <p:cNvSpPr txBox="1"/>
          <p:nvPr/>
        </p:nvSpPr>
        <p:spPr>
          <a:xfrm>
            <a:off x="1300949" y="2842001"/>
            <a:ext cx="2376932" cy="369332"/>
          </a:xfrm>
          <a:prstGeom prst="rect">
            <a:avLst/>
          </a:prstGeom>
          <a:noFill/>
        </p:spPr>
        <p:txBody>
          <a:bodyPr wrap="square">
            <a:spAutoFit/>
          </a:bodyPr>
          <a:lstStyle/>
          <a:p>
            <a:pPr algn="ctr"/>
            <a:r>
              <a:rPr lang="en-US" b="1" i="1" dirty="0">
                <a:solidFill>
                  <a:schemeClr val="bg1"/>
                </a:solidFill>
                <a:latin typeface="Abadi"/>
              </a:rPr>
              <a:t>Launch Sites in Florida</a:t>
            </a:r>
            <a:endParaRPr lang="en-US" b="1" i="1" dirty="0">
              <a:solidFill>
                <a:schemeClr val="bg1"/>
              </a:solidFill>
            </a:endParaRPr>
          </a:p>
        </p:txBody>
      </p:sp>
      <p:sp>
        <p:nvSpPr>
          <p:cNvPr id="19" name="TextBox 18">
            <a:extLst>
              <a:ext uri="{FF2B5EF4-FFF2-40B4-BE49-F238E27FC236}">
                <a16:creationId xmlns:a16="http://schemas.microsoft.com/office/drawing/2014/main" id="{CC07F9AB-54B8-7A40-AF56-1F7841D76755}"/>
              </a:ext>
            </a:extLst>
          </p:cNvPr>
          <p:cNvSpPr txBox="1"/>
          <p:nvPr/>
        </p:nvSpPr>
        <p:spPr>
          <a:xfrm>
            <a:off x="1024631" y="6248400"/>
            <a:ext cx="2619421" cy="369332"/>
          </a:xfrm>
          <a:prstGeom prst="rect">
            <a:avLst/>
          </a:prstGeom>
          <a:noFill/>
        </p:spPr>
        <p:txBody>
          <a:bodyPr wrap="square">
            <a:spAutoFit/>
          </a:bodyPr>
          <a:lstStyle/>
          <a:p>
            <a:pPr algn="ctr"/>
            <a:r>
              <a:rPr lang="en-US" b="1" i="1" dirty="0">
                <a:solidFill>
                  <a:schemeClr val="bg1"/>
                </a:solidFill>
                <a:latin typeface="Abadi"/>
              </a:rPr>
              <a:t>Launch Sites in California</a:t>
            </a:r>
            <a:endParaRPr lang="en-US" b="1" i="1" dirty="0">
              <a:solidFill>
                <a:schemeClr val="bg1"/>
              </a:solidFill>
            </a:endParaRPr>
          </a:p>
        </p:txBody>
      </p:sp>
      <p:sp>
        <p:nvSpPr>
          <p:cNvPr id="20" name="Rectangle: Diagonal Corners Rounded 19">
            <a:extLst>
              <a:ext uri="{FF2B5EF4-FFF2-40B4-BE49-F238E27FC236}">
                <a16:creationId xmlns:a16="http://schemas.microsoft.com/office/drawing/2014/main" id="{EF24C39F-3832-439A-13D4-4683A28228A8}"/>
              </a:ext>
            </a:extLst>
          </p:cNvPr>
          <p:cNvSpPr/>
          <p:nvPr/>
        </p:nvSpPr>
        <p:spPr>
          <a:xfrm>
            <a:off x="10969605" y="20189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1" name="Rectangle 20" descr="Open Enrollment">
            <a:extLst>
              <a:ext uri="{FF2B5EF4-FFF2-40B4-BE49-F238E27FC236}">
                <a16:creationId xmlns:a16="http://schemas.microsoft.com/office/drawing/2014/main" id="{8AB2419C-58F9-E26C-72A0-99B0BDF55F13}"/>
              </a:ext>
            </a:extLst>
          </p:cNvPr>
          <p:cNvSpPr/>
          <p:nvPr/>
        </p:nvSpPr>
        <p:spPr>
          <a:xfrm>
            <a:off x="11203605" y="50833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2" name="Rectangle: Diagonal Corners Rounded 21">
            <a:extLst>
              <a:ext uri="{FF2B5EF4-FFF2-40B4-BE49-F238E27FC236}">
                <a16:creationId xmlns:a16="http://schemas.microsoft.com/office/drawing/2014/main" id="{9076F4AE-1A14-E191-9723-AEC59E94E123}"/>
              </a:ext>
            </a:extLst>
          </p:cNvPr>
          <p:cNvSpPr/>
          <p:nvPr/>
        </p:nvSpPr>
        <p:spPr>
          <a:xfrm>
            <a:off x="10969605" y="20189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3" name="Rectangle 22" descr="Questionnaire">
            <a:extLst>
              <a:ext uri="{FF2B5EF4-FFF2-40B4-BE49-F238E27FC236}">
                <a16:creationId xmlns:a16="http://schemas.microsoft.com/office/drawing/2014/main" id="{F14892D1-9DED-2652-D44D-0DF408A95FC0}"/>
              </a:ext>
            </a:extLst>
          </p:cNvPr>
          <p:cNvSpPr/>
          <p:nvPr/>
        </p:nvSpPr>
        <p:spPr>
          <a:xfrm>
            <a:off x="11203605" y="43589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F11980D-2564-4ACE-B78B-D6E233FCA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968240" y="273646"/>
            <a:ext cx="6001365" cy="2009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Mark Success/Failed Launches for Each Site </a:t>
            </a:r>
          </a:p>
        </p:txBody>
      </p:sp>
      <p:pic>
        <p:nvPicPr>
          <p:cNvPr id="9" name="Picture 8">
            <a:extLst>
              <a:ext uri="{FF2B5EF4-FFF2-40B4-BE49-F238E27FC236}">
                <a16:creationId xmlns:a16="http://schemas.microsoft.com/office/drawing/2014/main" id="{27FA733F-5789-76C7-2539-32BE22836307}"/>
              </a:ext>
            </a:extLst>
          </p:cNvPr>
          <p:cNvPicPr>
            <a:picLocks noChangeAspect="1"/>
          </p:cNvPicPr>
          <p:nvPr/>
        </p:nvPicPr>
        <p:blipFill>
          <a:blip r:embed="rId3"/>
          <a:stretch>
            <a:fillRect/>
          </a:stretch>
        </p:blipFill>
        <p:spPr>
          <a:xfrm>
            <a:off x="555902" y="740731"/>
            <a:ext cx="4298425" cy="2288911"/>
          </a:xfrm>
          <a:prstGeom prst="rect">
            <a:avLst/>
          </a:prstGeom>
        </p:spPr>
      </p:pic>
      <p:pic>
        <p:nvPicPr>
          <p:cNvPr id="13" name="Picture 12">
            <a:extLst>
              <a:ext uri="{FF2B5EF4-FFF2-40B4-BE49-F238E27FC236}">
                <a16:creationId xmlns:a16="http://schemas.microsoft.com/office/drawing/2014/main" id="{AC1CB7D5-DC2E-5419-F153-8D98ABAC6344}"/>
              </a:ext>
            </a:extLst>
          </p:cNvPr>
          <p:cNvPicPr>
            <a:picLocks noChangeAspect="1"/>
          </p:cNvPicPr>
          <p:nvPr/>
        </p:nvPicPr>
        <p:blipFill>
          <a:blip r:embed="rId4"/>
          <a:stretch>
            <a:fillRect/>
          </a:stretch>
        </p:blipFill>
        <p:spPr>
          <a:xfrm>
            <a:off x="247633" y="3409138"/>
            <a:ext cx="2381281" cy="2522543"/>
          </a:xfrm>
          <a:prstGeom prst="rect">
            <a:avLst/>
          </a:prstGeom>
        </p:spPr>
      </p:pic>
      <p:pic>
        <p:nvPicPr>
          <p:cNvPr id="5" name="Picture 4">
            <a:extLst>
              <a:ext uri="{FF2B5EF4-FFF2-40B4-BE49-F238E27FC236}">
                <a16:creationId xmlns:a16="http://schemas.microsoft.com/office/drawing/2014/main" id="{EF9F0083-1B4F-939B-03D4-DA76AF5EBF64}"/>
              </a:ext>
            </a:extLst>
          </p:cNvPr>
          <p:cNvPicPr>
            <a:picLocks noChangeAspect="1"/>
          </p:cNvPicPr>
          <p:nvPr/>
        </p:nvPicPr>
        <p:blipFill>
          <a:blip r:embed="rId5"/>
          <a:stretch>
            <a:fillRect/>
          </a:stretch>
        </p:blipFill>
        <p:spPr>
          <a:xfrm>
            <a:off x="2781315" y="3530517"/>
            <a:ext cx="2073012" cy="2279784"/>
          </a:xfrm>
          <a:prstGeom prst="rect">
            <a:avLst/>
          </a:prstGeom>
        </p:spPr>
      </p:pic>
      <p:sp>
        <p:nvSpPr>
          <p:cNvPr id="11" name="TextBox 10">
            <a:extLst>
              <a:ext uri="{FF2B5EF4-FFF2-40B4-BE49-F238E27FC236}">
                <a16:creationId xmlns:a16="http://schemas.microsoft.com/office/drawing/2014/main" id="{30173D63-E5CA-DC70-2B26-4D280C58A5E4}"/>
              </a:ext>
            </a:extLst>
          </p:cNvPr>
          <p:cNvSpPr txBox="1"/>
          <p:nvPr/>
        </p:nvSpPr>
        <p:spPr>
          <a:xfrm>
            <a:off x="4968241" y="2275840"/>
            <a:ext cx="6235364" cy="3787031"/>
          </a:xfrm>
          <a:prstGeom prst="rect">
            <a:avLst/>
          </a:prstGeom>
        </p:spPr>
        <p:txBody>
          <a:bodyPr vert="horz" lIns="91440" tIns="45720" rIns="91440" bIns="45720" rtlCol="0" anchor="t">
            <a:noAutofit/>
          </a:bodyPr>
          <a:lstStyle/>
          <a:p>
            <a:pPr algn="ctr" defTabSz="457200">
              <a:lnSpc>
                <a:spcPct val="90000"/>
              </a:lnSpc>
              <a:spcBef>
                <a:spcPct val="20000"/>
              </a:spcBef>
              <a:spcAft>
                <a:spcPts val="600"/>
              </a:spcAft>
              <a:buClr>
                <a:schemeClr val="tx1"/>
              </a:buClr>
              <a:buSzPct val="100000"/>
            </a:pPr>
            <a:r>
              <a:rPr lang="en-US" b="1" i="0" u="sng" cap="small" dirty="0">
                <a:effectLst>
                  <a:glow rad="38100">
                    <a:schemeClr val="bg1">
                      <a:lumMod val="50000"/>
                      <a:lumOff val="50000"/>
                      <a:alpha val="20000"/>
                    </a:schemeClr>
                  </a:glow>
                </a:effectLst>
                <a:latin typeface="Abadi" panose="020B0604020104020204" pitchFamily="34" charset="0"/>
              </a:rPr>
              <a:t>The 4 main rocket launch sites are loacted at:</a:t>
            </a:r>
          </a:p>
          <a:p>
            <a:pPr algn="ctr" defTabSz="457200">
              <a:lnSpc>
                <a:spcPct val="90000"/>
              </a:lnSpc>
              <a:spcBef>
                <a:spcPct val="20000"/>
              </a:spcBef>
              <a:spcAft>
                <a:spcPts val="600"/>
              </a:spcAft>
              <a:buClr>
                <a:schemeClr val="tx1"/>
              </a:buClr>
              <a:buSzPct val="100000"/>
              <a:buFont typeface="Arial"/>
              <a:buChar char="•"/>
            </a:pPr>
            <a:r>
              <a:rPr lang="en-US" b="1" i="0" cap="small" dirty="0">
                <a:effectLst>
                  <a:glow rad="38100">
                    <a:schemeClr val="bg1">
                      <a:lumMod val="50000"/>
                      <a:lumOff val="50000"/>
                      <a:alpha val="20000"/>
                    </a:schemeClr>
                  </a:glow>
                </a:effectLst>
                <a:latin typeface="Abadi" panose="020B0604020104020204" pitchFamily="34" charset="0"/>
              </a:rPr>
              <a:t> CCAFS LC-40:</a:t>
            </a:r>
            <a:r>
              <a:rPr lang="en-US" b="0" i="0" cap="small" dirty="0">
                <a:effectLst>
                  <a:glow rad="38100">
                    <a:schemeClr val="bg1">
                      <a:lumMod val="50000"/>
                      <a:lumOff val="50000"/>
                      <a:alpha val="20000"/>
                    </a:schemeClr>
                  </a:glow>
                </a:effectLst>
                <a:latin typeface="Abadi" panose="020B0604020104020204" pitchFamily="34" charset="0"/>
              </a:rPr>
              <a:t> Cape Canaveral, Florida</a:t>
            </a:r>
          </a:p>
          <a:p>
            <a:pPr algn="ctr" defTabSz="457200">
              <a:lnSpc>
                <a:spcPct val="90000"/>
              </a:lnSpc>
              <a:spcBef>
                <a:spcPct val="20000"/>
              </a:spcBef>
              <a:spcAft>
                <a:spcPts val="600"/>
              </a:spcAft>
              <a:buClr>
                <a:schemeClr val="tx1"/>
              </a:buClr>
              <a:buSzPct val="100000"/>
              <a:buFont typeface="Arial"/>
              <a:buChar char="•"/>
            </a:pPr>
            <a:r>
              <a:rPr lang="en-US" b="1" i="0" cap="small" dirty="0">
                <a:effectLst>
                  <a:glow rad="38100">
                    <a:schemeClr val="bg1">
                      <a:lumMod val="50000"/>
                      <a:lumOff val="50000"/>
                      <a:alpha val="20000"/>
                    </a:schemeClr>
                  </a:glow>
                </a:effectLst>
                <a:latin typeface="Abadi" panose="020B0604020104020204" pitchFamily="34" charset="0"/>
              </a:rPr>
              <a:t> CCAFS SLC-40:</a:t>
            </a:r>
            <a:r>
              <a:rPr lang="en-US" b="0" i="0" cap="small" dirty="0">
                <a:effectLst>
                  <a:glow rad="38100">
                    <a:schemeClr val="bg1">
                      <a:lumMod val="50000"/>
                      <a:lumOff val="50000"/>
                      <a:alpha val="20000"/>
                    </a:schemeClr>
                  </a:glow>
                </a:effectLst>
                <a:latin typeface="Abadi" panose="020B0604020104020204" pitchFamily="34" charset="0"/>
              </a:rPr>
              <a:t> Cape Canaveral, Florida,</a:t>
            </a:r>
          </a:p>
          <a:p>
            <a:pPr algn="ctr" defTabSz="457200">
              <a:lnSpc>
                <a:spcPct val="90000"/>
              </a:lnSpc>
              <a:spcBef>
                <a:spcPct val="20000"/>
              </a:spcBef>
              <a:spcAft>
                <a:spcPts val="600"/>
              </a:spcAft>
              <a:buClr>
                <a:schemeClr val="tx1"/>
              </a:buClr>
              <a:buSzPct val="100000"/>
              <a:buFont typeface="Arial"/>
              <a:buChar char="•"/>
            </a:pPr>
            <a:r>
              <a:rPr lang="en-US" b="1" i="0" cap="small" dirty="0">
                <a:effectLst>
                  <a:glow rad="38100">
                    <a:schemeClr val="bg1">
                      <a:lumMod val="50000"/>
                      <a:lumOff val="50000"/>
                      <a:alpha val="20000"/>
                    </a:schemeClr>
                  </a:glow>
                </a:effectLst>
                <a:latin typeface="Abadi" panose="020B0604020104020204" pitchFamily="34" charset="0"/>
              </a:rPr>
              <a:t> KSC LC-39A:</a:t>
            </a:r>
            <a:r>
              <a:rPr lang="en-US" b="0" i="0" cap="small" dirty="0">
                <a:effectLst>
                  <a:glow rad="38100">
                    <a:schemeClr val="bg1">
                      <a:lumMod val="50000"/>
                      <a:lumOff val="50000"/>
                      <a:alpha val="20000"/>
                    </a:schemeClr>
                  </a:glow>
                </a:effectLst>
                <a:latin typeface="Abadi" panose="020B0604020104020204" pitchFamily="34" charset="0"/>
              </a:rPr>
              <a:t> In Kennedy Space Center, Florida</a:t>
            </a:r>
          </a:p>
          <a:p>
            <a:pPr algn="ctr" defTabSz="457200">
              <a:lnSpc>
                <a:spcPct val="90000"/>
              </a:lnSpc>
              <a:spcBef>
                <a:spcPct val="20000"/>
              </a:spcBef>
              <a:spcAft>
                <a:spcPts val="600"/>
              </a:spcAft>
              <a:buClr>
                <a:schemeClr val="tx1"/>
              </a:buClr>
              <a:buSzPct val="100000"/>
              <a:buFont typeface="Arial"/>
              <a:buChar char="•"/>
            </a:pPr>
            <a:r>
              <a:rPr lang="en-US" b="1" i="0" cap="small" dirty="0">
                <a:effectLst>
                  <a:glow rad="38100">
                    <a:schemeClr val="bg1">
                      <a:lumMod val="50000"/>
                      <a:lumOff val="50000"/>
                      <a:alpha val="20000"/>
                    </a:schemeClr>
                  </a:glow>
                </a:effectLst>
                <a:latin typeface="Abadi" panose="020B0604020104020204" pitchFamily="34" charset="0"/>
              </a:rPr>
              <a:t> VAFB SLC-4E:</a:t>
            </a:r>
            <a:r>
              <a:rPr lang="en-US" b="0" i="0" cap="small" dirty="0">
                <a:effectLst>
                  <a:glow rad="38100">
                    <a:schemeClr val="bg1">
                      <a:lumMod val="50000"/>
                      <a:lumOff val="50000"/>
                      <a:alpha val="20000"/>
                    </a:schemeClr>
                  </a:glow>
                </a:effectLst>
                <a:latin typeface="Abadi" panose="020B0604020104020204" pitchFamily="34" charset="0"/>
              </a:rPr>
              <a:t> In Vandenberg Air Force Base, California </a:t>
            </a:r>
          </a:p>
          <a:p>
            <a:pPr algn="ctr" defTabSz="457200">
              <a:lnSpc>
                <a:spcPct val="90000"/>
              </a:lnSpc>
              <a:spcBef>
                <a:spcPct val="20000"/>
              </a:spcBef>
              <a:spcAft>
                <a:spcPts val="600"/>
              </a:spcAft>
              <a:buClr>
                <a:schemeClr val="tx1"/>
              </a:buClr>
              <a:buSzPct val="100000"/>
            </a:pPr>
            <a:endParaRPr lang="en-US" b="1" i="0" u="sng" cap="small" dirty="0">
              <a:effectLst>
                <a:glow rad="38100">
                  <a:schemeClr val="bg1">
                    <a:lumMod val="50000"/>
                    <a:lumOff val="50000"/>
                    <a:alpha val="20000"/>
                  </a:schemeClr>
                </a:glow>
              </a:effectLst>
              <a:latin typeface="Abadi" panose="020B0604020104020204" pitchFamily="34" charset="0"/>
            </a:endParaRPr>
          </a:p>
          <a:p>
            <a:pPr algn="ctr" defTabSz="457200">
              <a:lnSpc>
                <a:spcPct val="90000"/>
              </a:lnSpc>
              <a:spcBef>
                <a:spcPct val="20000"/>
              </a:spcBef>
              <a:spcAft>
                <a:spcPts val="600"/>
              </a:spcAft>
              <a:buClr>
                <a:schemeClr val="tx1"/>
              </a:buClr>
              <a:buSzPct val="100000"/>
            </a:pPr>
            <a:r>
              <a:rPr lang="en-US" b="1" u="sng" cap="small" dirty="0">
                <a:effectLst>
                  <a:glow rad="38100">
                    <a:schemeClr val="bg1">
                      <a:lumMod val="50000"/>
                      <a:lumOff val="50000"/>
                      <a:alpha val="20000"/>
                    </a:schemeClr>
                  </a:glow>
                </a:effectLst>
                <a:latin typeface="Abadi" panose="020B0604020104020204" pitchFamily="34" charset="0"/>
              </a:rPr>
              <a:t>Map Images</a:t>
            </a:r>
            <a:r>
              <a:rPr lang="en-US" b="1" i="0" u="sng" cap="small" dirty="0">
                <a:effectLst>
                  <a:glow rad="38100">
                    <a:schemeClr val="bg1">
                      <a:lumMod val="50000"/>
                      <a:lumOff val="50000"/>
                      <a:alpha val="20000"/>
                    </a:schemeClr>
                  </a:glow>
                </a:effectLst>
                <a:latin typeface="Abadi" panose="020B0604020104020204" pitchFamily="34" charset="0"/>
              </a:rPr>
              <a:t>: </a:t>
            </a:r>
          </a:p>
          <a:p>
            <a:pPr algn="ctr" defTabSz="457200">
              <a:lnSpc>
                <a:spcPct val="90000"/>
              </a:lnSpc>
              <a:spcBef>
                <a:spcPct val="20000"/>
              </a:spcBef>
              <a:spcAft>
                <a:spcPts val="600"/>
              </a:spcAft>
              <a:buClr>
                <a:schemeClr val="tx1"/>
              </a:buClr>
              <a:buSzPct val="100000"/>
              <a:buFont typeface="Arial"/>
              <a:buChar char="•"/>
            </a:pPr>
            <a:r>
              <a:rPr lang="en-US" b="1" cap="small" dirty="0">
                <a:effectLst>
                  <a:glow rad="38100">
                    <a:schemeClr val="bg1">
                      <a:lumMod val="50000"/>
                      <a:lumOff val="50000"/>
                      <a:alpha val="20000"/>
                    </a:schemeClr>
                  </a:glow>
                </a:effectLst>
                <a:latin typeface="Abadi" panose="020B0604020104020204" pitchFamily="34" charset="0"/>
              </a:rPr>
              <a:t> The left image displays all launches at the four sites, with red indicating a failed launch and green indicating a successful launch</a:t>
            </a:r>
          </a:p>
          <a:p>
            <a:pPr algn="ctr" defTabSz="457200">
              <a:lnSpc>
                <a:spcPct val="90000"/>
              </a:lnSpc>
              <a:spcBef>
                <a:spcPct val="20000"/>
              </a:spcBef>
              <a:spcAft>
                <a:spcPts val="600"/>
              </a:spcAft>
              <a:buClr>
                <a:schemeClr val="tx1"/>
              </a:buClr>
              <a:buSzPct val="100000"/>
              <a:buFont typeface="Arial"/>
              <a:buChar char="•"/>
            </a:pPr>
            <a:r>
              <a:rPr lang="en-US" b="1" cap="small" dirty="0">
                <a:effectLst>
                  <a:glow rad="38100">
                    <a:schemeClr val="bg1">
                      <a:lumMod val="50000"/>
                      <a:lumOff val="50000"/>
                      <a:alpha val="20000"/>
                    </a:schemeClr>
                  </a:glow>
                </a:effectLst>
                <a:latin typeface="Abadi" panose="020B0604020104020204" pitchFamily="34" charset="0"/>
              </a:rPr>
              <a:t> Hovering over each colored marker reveals the launch's name</a:t>
            </a:r>
            <a:endParaRPr lang="en-US" b="0" i="0" cap="small" dirty="0">
              <a:effectLst>
                <a:glow rad="38100">
                  <a:schemeClr val="bg1">
                    <a:lumMod val="50000"/>
                    <a:lumOff val="50000"/>
                    <a:alpha val="20000"/>
                  </a:schemeClr>
                </a:glow>
              </a:effectLst>
              <a:latin typeface="Abadi" panose="020B0604020104020204" pitchFamily="34" charset="0"/>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42</a:t>
            </a:fld>
            <a:endParaRPr lang="en-US"/>
          </a:p>
        </p:txBody>
      </p:sp>
      <p:sp>
        <p:nvSpPr>
          <p:cNvPr id="14" name="TextBox 13">
            <a:extLst>
              <a:ext uri="{FF2B5EF4-FFF2-40B4-BE49-F238E27FC236}">
                <a16:creationId xmlns:a16="http://schemas.microsoft.com/office/drawing/2014/main" id="{C2E20CCB-3D74-86DA-642A-AE32BA48D3EC}"/>
              </a:ext>
            </a:extLst>
          </p:cNvPr>
          <p:cNvSpPr txBox="1"/>
          <p:nvPr/>
        </p:nvSpPr>
        <p:spPr>
          <a:xfrm>
            <a:off x="1837929" y="1217174"/>
            <a:ext cx="2376932" cy="369332"/>
          </a:xfrm>
          <a:prstGeom prst="rect">
            <a:avLst/>
          </a:prstGeom>
          <a:noFill/>
        </p:spPr>
        <p:txBody>
          <a:bodyPr wrap="square">
            <a:spAutoFit/>
          </a:bodyPr>
          <a:lstStyle/>
          <a:p>
            <a:pPr algn="ctr"/>
            <a:r>
              <a:rPr lang="en-US" b="1" i="1" dirty="0">
                <a:solidFill>
                  <a:schemeClr val="bg1"/>
                </a:solidFill>
                <a:latin typeface="Abadi"/>
              </a:rPr>
              <a:t>Launch Sites in Florida</a:t>
            </a:r>
            <a:endParaRPr lang="en-US" b="1" i="1" dirty="0">
              <a:solidFill>
                <a:schemeClr val="bg1"/>
              </a:solidFill>
            </a:endParaRPr>
          </a:p>
        </p:txBody>
      </p:sp>
      <p:sp>
        <p:nvSpPr>
          <p:cNvPr id="16" name="TextBox 15">
            <a:extLst>
              <a:ext uri="{FF2B5EF4-FFF2-40B4-BE49-F238E27FC236}">
                <a16:creationId xmlns:a16="http://schemas.microsoft.com/office/drawing/2014/main" id="{8DE29797-6DA3-EA98-7823-279D58C9D6B4}"/>
              </a:ext>
            </a:extLst>
          </p:cNvPr>
          <p:cNvSpPr txBox="1"/>
          <p:nvPr/>
        </p:nvSpPr>
        <p:spPr>
          <a:xfrm>
            <a:off x="255521" y="3462718"/>
            <a:ext cx="2376932" cy="646331"/>
          </a:xfrm>
          <a:prstGeom prst="rect">
            <a:avLst/>
          </a:prstGeom>
          <a:noFill/>
        </p:spPr>
        <p:txBody>
          <a:bodyPr wrap="square">
            <a:spAutoFit/>
          </a:bodyPr>
          <a:lstStyle/>
          <a:p>
            <a:pPr algn="ctr"/>
            <a:r>
              <a:rPr lang="en-US" b="1" i="1" dirty="0">
                <a:solidFill>
                  <a:schemeClr val="bg1"/>
                </a:solidFill>
                <a:latin typeface="Abadi"/>
              </a:rPr>
              <a:t>Launch Site in Florida Example (KCS)</a:t>
            </a:r>
            <a:endParaRPr lang="en-US" b="1" i="1" dirty="0">
              <a:solidFill>
                <a:schemeClr val="bg1"/>
              </a:solidFill>
            </a:endParaRPr>
          </a:p>
        </p:txBody>
      </p:sp>
      <p:sp>
        <p:nvSpPr>
          <p:cNvPr id="19" name="TextBox 18">
            <a:extLst>
              <a:ext uri="{FF2B5EF4-FFF2-40B4-BE49-F238E27FC236}">
                <a16:creationId xmlns:a16="http://schemas.microsoft.com/office/drawing/2014/main" id="{E8028B14-325E-B446-9F6D-0C134E281904}"/>
              </a:ext>
            </a:extLst>
          </p:cNvPr>
          <p:cNvSpPr txBox="1"/>
          <p:nvPr/>
        </p:nvSpPr>
        <p:spPr>
          <a:xfrm>
            <a:off x="2591308" y="5121368"/>
            <a:ext cx="2376932" cy="646331"/>
          </a:xfrm>
          <a:prstGeom prst="rect">
            <a:avLst/>
          </a:prstGeom>
          <a:noFill/>
        </p:spPr>
        <p:txBody>
          <a:bodyPr wrap="square">
            <a:spAutoFit/>
          </a:bodyPr>
          <a:lstStyle/>
          <a:p>
            <a:pPr algn="ctr"/>
            <a:r>
              <a:rPr lang="en-US" b="1" i="1" dirty="0">
                <a:solidFill>
                  <a:schemeClr val="bg1"/>
                </a:solidFill>
                <a:latin typeface="Abadi"/>
              </a:rPr>
              <a:t>Launch Site in California (VAFB)</a:t>
            </a:r>
            <a:endParaRPr lang="en-US" b="1" i="1" dirty="0">
              <a:solidFill>
                <a:schemeClr val="bg1"/>
              </a:solidFill>
            </a:endParaRPr>
          </a:p>
        </p:txBody>
      </p:sp>
      <p:sp>
        <p:nvSpPr>
          <p:cNvPr id="20" name="Rectangle: Diagonal Corners Rounded 19">
            <a:extLst>
              <a:ext uri="{FF2B5EF4-FFF2-40B4-BE49-F238E27FC236}">
                <a16:creationId xmlns:a16="http://schemas.microsoft.com/office/drawing/2014/main" id="{93C4A546-EBAA-E522-3178-C30943211257}"/>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1" name="Rectangle 20" descr="Open Enrollment">
            <a:extLst>
              <a:ext uri="{FF2B5EF4-FFF2-40B4-BE49-F238E27FC236}">
                <a16:creationId xmlns:a16="http://schemas.microsoft.com/office/drawing/2014/main" id="{1ED2636C-0E72-25F1-F886-E74558603526}"/>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2" name="Rectangle: Diagonal Corners Rounded 21">
            <a:extLst>
              <a:ext uri="{FF2B5EF4-FFF2-40B4-BE49-F238E27FC236}">
                <a16:creationId xmlns:a16="http://schemas.microsoft.com/office/drawing/2014/main" id="{AFF30BAC-E129-2AB0-6ED5-DE8112948C39}"/>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23" name="Rectangle 22" descr="Questionnaire">
            <a:extLst>
              <a:ext uri="{FF2B5EF4-FFF2-40B4-BE49-F238E27FC236}">
                <a16:creationId xmlns:a16="http://schemas.microsoft.com/office/drawing/2014/main" id="{A5E40F93-7538-281A-E394-51E9644AEA97}"/>
              </a:ext>
            </a:extLst>
          </p:cNvPr>
          <p:cNvSpPr/>
          <p:nvPr/>
        </p:nvSpPr>
        <p:spPr>
          <a:xfrm>
            <a:off x="11203605" y="42573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916411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780E8BE-61EA-4708-8CB9-D6C7C36C7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155497" y="1428533"/>
            <a:ext cx="3840936" cy="36428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b="1" cap="all" dirty="0">
                <a:ln w="3175" cmpd="sng">
                  <a:noFill/>
                </a:ln>
                <a:solidFill>
                  <a:schemeClr val="tx1"/>
                </a:solidFill>
                <a:effectLst>
                  <a:glow rad="38100">
                    <a:schemeClr val="bg1">
                      <a:lumMod val="65000"/>
                      <a:lumOff val="35000"/>
                      <a:alpha val="50000"/>
                    </a:schemeClr>
                  </a:glow>
                </a:effectLst>
                <a:latin typeface="Abadi" panose="020B0604020104020204" pitchFamily="34" charset="0"/>
                <a:ea typeface="+mj-ea"/>
                <a:cs typeface="+mj-cs"/>
              </a:rPr>
              <a:t>distances between a launch site to its proximities</a:t>
            </a:r>
          </a:p>
        </p:txBody>
      </p:sp>
      <p:pic>
        <p:nvPicPr>
          <p:cNvPr id="17" name="Picture 16">
            <a:extLst>
              <a:ext uri="{FF2B5EF4-FFF2-40B4-BE49-F238E27FC236}">
                <a16:creationId xmlns:a16="http://schemas.microsoft.com/office/drawing/2014/main" id="{048B3C65-533A-66F2-2C7C-1C82BA68639D}"/>
              </a:ext>
            </a:extLst>
          </p:cNvPr>
          <p:cNvPicPr>
            <a:picLocks noChangeAspect="1"/>
          </p:cNvPicPr>
          <p:nvPr/>
        </p:nvPicPr>
        <p:blipFill>
          <a:blip r:embed="rId3"/>
          <a:stretch>
            <a:fillRect/>
          </a:stretch>
        </p:blipFill>
        <p:spPr>
          <a:xfrm>
            <a:off x="289069" y="191731"/>
            <a:ext cx="5603731" cy="1308842"/>
          </a:xfrm>
          <a:prstGeom prst="rect">
            <a:avLst/>
          </a:prstGeom>
        </p:spPr>
      </p:pic>
      <p:pic>
        <p:nvPicPr>
          <p:cNvPr id="19" name="Picture 18">
            <a:extLst>
              <a:ext uri="{FF2B5EF4-FFF2-40B4-BE49-F238E27FC236}">
                <a16:creationId xmlns:a16="http://schemas.microsoft.com/office/drawing/2014/main" id="{26BBF3CD-2379-2DFA-FC76-79AFB623F3F4}"/>
              </a:ext>
            </a:extLst>
          </p:cNvPr>
          <p:cNvPicPr>
            <a:picLocks noChangeAspect="1"/>
          </p:cNvPicPr>
          <p:nvPr/>
        </p:nvPicPr>
        <p:blipFill>
          <a:blip r:embed="rId4"/>
          <a:stretch>
            <a:fillRect/>
          </a:stretch>
        </p:blipFill>
        <p:spPr>
          <a:xfrm>
            <a:off x="2578550" y="1656409"/>
            <a:ext cx="5292520" cy="1430179"/>
          </a:xfrm>
          <a:prstGeom prst="rect">
            <a:avLst/>
          </a:prstGeom>
        </p:spPr>
      </p:pic>
      <p:pic>
        <p:nvPicPr>
          <p:cNvPr id="15" name="Picture 14">
            <a:extLst>
              <a:ext uri="{FF2B5EF4-FFF2-40B4-BE49-F238E27FC236}">
                <a16:creationId xmlns:a16="http://schemas.microsoft.com/office/drawing/2014/main" id="{DDFB91C7-8BFE-849A-BD4A-E6EEE878CB1D}"/>
              </a:ext>
            </a:extLst>
          </p:cNvPr>
          <p:cNvPicPr>
            <a:picLocks noChangeAspect="1"/>
          </p:cNvPicPr>
          <p:nvPr/>
        </p:nvPicPr>
        <p:blipFill>
          <a:blip r:embed="rId5"/>
          <a:stretch>
            <a:fillRect/>
          </a:stretch>
        </p:blipFill>
        <p:spPr>
          <a:xfrm>
            <a:off x="355599" y="3261360"/>
            <a:ext cx="7515471" cy="340490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a:spcAft>
                <a:spcPts val="600"/>
              </a:spcAft>
            </a:pPr>
            <a:fld id="{5075537C-CA84-1446-933C-8E9D027F9201}" type="slidenum">
              <a:rPr lang="en-US">
                <a:solidFill>
                  <a:schemeClr val="tx2"/>
                </a:solidFill>
              </a:rPr>
              <a:pPr>
                <a:spcAft>
                  <a:spcPts val="600"/>
                </a:spcAft>
              </a:pPr>
              <a:t>43</a:t>
            </a:fld>
            <a:endParaRPr lang="en-US">
              <a:solidFill>
                <a:schemeClr val="tx2"/>
              </a:solidFill>
            </a:endParaRPr>
          </a:p>
        </p:txBody>
      </p:sp>
      <p:sp>
        <p:nvSpPr>
          <p:cNvPr id="4" name="Rectangle: Diagonal Corners Rounded 3">
            <a:extLst>
              <a:ext uri="{FF2B5EF4-FFF2-40B4-BE49-F238E27FC236}">
                <a16:creationId xmlns:a16="http://schemas.microsoft.com/office/drawing/2014/main" id="{C7F0129E-6AFF-F172-2A16-7144FECD939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9A24ECE3-93EB-AF05-E287-C095742F0FE2}"/>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42A076CC-A894-DAB1-471D-0124AF4F6C64}"/>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C650870C-3D28-57D7-E9CF-96C388EAEE00}"/>
              </a:ext>
            </a:extLst>
          </p:cNvPr>
          <p:cNvSpPr/>
          <p:nvPr/>
        </p:nvSpPr>
        <p:spPr>
          <a:xfrm>
            <a:off x="11203605" y="42573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CD2F4BB0-33B4-5C9B-3FE9-88DB67895E19}"/>
              </a:ext>
            </a:extLst>
          </p:cNvPr>
          <p:cNvSpPr txBox="1"/>
          <p:nvPr/>
        </p:nvSpPr>
        <p:spPr>
          <a:xfrm>
            <a:off x="-49950" y="1632834"/>
            <a:ext cx="2717851" cy="1200329"/>
          </a:xfrm>
          <a:prstGeom prst="rect">
            <a:avLst/>
          </a:prstGeom>
          <a:noFill/>
        </p:spPr>
        <p:txBody>
          <a:bodyPr wrap="square">
            <a:spAutoFit/>
          </a:bodyPr>
          <a:lstStyle/>
          <a:p>
            <a:pPr algn="ctr"/>
            <a:r>
              <a:rPr lang="en-US" i="1" dirty="0">
                <a:latin typeface="Abadi" panose="020B0604020104020204" pitchFamily="34" charset="0"/>
              </a:rPr>
              <a:t>All three launch sites in Florida are marked to the nearest railway, highway, and city/town</a:t>
            </a:r>
          </a:p>
        </p:txBody>
      </p:sp>
      <p:sp>
        <p:nvSpPr>
          <p:cNvPr id="23" name="TextBox 22">
            <a:extLst>
              <a:ext uri="{FF2B5EF4-FFF2-40B4-BE49-F238E27FC236}">
                <a16:creationId xmlns:a16="http://schemas.microsoft.com/office/drawing/2014/main" id="{DCDE7C9E-D5A9-F438-4C9D-6CE6A50B6234}"/>
              </a:ext>
            </a:extLst>
          </p:cNvPr>
          <p:cNvSpPr txBox="1"/>
          <p:nvPr/>
        </p:nvSpPr>
        <p:spPr>
          <a:xfrm>
            <a:off x="5841674" y="228041"/>
            <a:ext cx="2965450" cy="1200329"/>
          </a:xfrm>
          <a:prstGeom prst="rect">
            <a:avLst/>
          </a:prstGeom>
          <a:noFill/>
        </p:spPr>
        <p:txBody>
          <a:bodyPr wrap="square">
            <a:spAutoFit/>
          </a:bodyPr>
          <a:lstStyle/>
          <a:p>
            <a:pPr algn="ctr"/>
            <a:r>
              <a:rPr lang="en-US" i="1" dirty="0">
                <a:latin typeface="Abadi"/>
              </a:rPr>
              <a:t>One of the launch sites in Florida is marked to the nearest railway, highway, and city/town.</a:t>
            </a:r>
            <a:endParaRPr lang="en-US" i="1" dirty="0"/>
          </a:p>
        </p:txBody>
      </p:sp>
      <p:sp>
        <p:nvSpPr>
          <p:cNvPr id="24" name="TextBox 23">
            <a:extLst>
              <a:ext uri="{FF2B5EF4-FFF2-40B4-BE49-F238E27FC236}">
                <a16:creationId xmlns:a16="http://schemas.microsoft.com/office/drawing/2014/main" id="{EAE104D5-47F5-706A-A48F-228B93AFF37C}"/>
              </a:ext>
            </a:extLst>
          </p:cNvPr>
          <p:cNvSpPr txBox="1"/>
          <p:nvPr/>
        </p:nvSpPr>
        <p:spPr>
          <a:xfrm>
            <a:off x="2578550" y="3615223"/>
            <a:ext cx="4016170" cy="923330"/>
          </a:xfrm>
          <a:prstGeom prst="rect">
            <a:avLst/>
          </a:prstGeom>
          <a:noFill/>
        </p:spPr>
        <p:txBody>
          <a:bodyPr wrap="square">
            <a:spAutoFit/>
          </a:bodyPr>
          <a:lstStyle/>
          <a:p>
            <a:pPr algn="ctr"/>
            <a:r>
              <a:rPr lang="en-US" i="1" dirty="0">
                <a:solidFill>
                  <a:schemeClr val="bg1"/>
                </a:solidFill>
                <a:latin typeface="Abadi"/>
              </a:rPr>
              <a:t>The launch site in California is marked to the nearest railway, highway, and city/town.</a:t>
            </a:r>
            <a:endParaRPr lang="en-US" i="1" dirty="0"/>
          </a:p>
        </p:txBody>
      </p:sp>
    </p:spTree>
    <p:extLst>
      <p:ext uri="{BB962C8B-B14F-4D97-AF65-F5344CB8AC3E}">
        <p14:creationId xmlns:p14="http://schemas.microsoft.com/office/powerpoint/2010/main" val="7658731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76327-8CC4-4356-8BBB-DC4965CE9857}"/>
              </a:ext>
            </a:extLst>
          </p:cNvPr>
          <p:cNvSpPr txBox="1">
            <a:spLocks/>
          </p:cNvSpPr>
          <p:nvPr/>
        </p:nvSpPr>
        <p:spPr>
          <a:xfrm>
            <a:off x="253980" y="19050"/>
            <a:ext cx="10715625" cy="2009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4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distances between a launch site to its proximities (Cont.)</a:t>
            </a:r>
          </a:p>
        </p:txBody>
      </p:sp>
      <p:sp>
        <p:nvSpPr>
          <p:cNvPr id="11" name="TextBox 10">
            <a:extLst>
              <a:ext uri="{FF2B5EF4-FFF2-40B4-BE49-F238E27FC236}">
                <a16:creationId xmlns:a16="http://schemas.microsoft.com/office/drawing/2014/main" id="{30173D63-E5CA-DC70-2B26-4D280C58A5E4}"/>
              </a:ext>
            </a:extLst>
          </p:cNvPr>
          <p:cNvSpPr txBox="1"/>
          <p:nvPr/>
        </p:nvSpPr>
        <p:spPr>
          <a:xfrm>
            <a:off x="1381125" y="1704975"/>
            <a:ext cx="9684054" cy="3976151"/>
          </a:xfrm>
          <a:prstGeom prst="rect">
            <a:avLst/>
          </a:prstGeom>
        </p:spPr>
        <p:txBody>
          <a:bodyPr vert="horz" lIns="91440" tIns="45720" rIns="91440" bIns="45720" rtlCol="0" anchor="t">
            <a:noAutofit/>
          </a:bodyPr>
          <a:lstStyle/>
          <a:p>
            <a:pPr algn="ctr" defTabSz="457200">
              <a:lnSpc>
                <a:spcPct val="90000"/>
              </a:lnSpc>
              <a:spcBef>
                <a:spcPct val="20000"/>
              </a:spcBef>
              <a:spcAft>
                <a:spcPts val="600"/>
              </a:spcAft>
              <a:buClr>
                <a:schemeClr val="tx1"/>
              </a:buClr>
              <a:buSzPct val="100000"/>
            </a:pPr>
            <a:r>
              <a:rPr lang="en-US" b="1" i="0" u="sng" cap="small" dirty="0">
                <a:effectLst>
                  <a:glow rad="38100">
                    <a:schemeClr val="bg1">
                      <a:lumMod val="50000"/>
                      <a:lumOff val="50000"/>
                      <a:alpha val="20000"/>
                    </a:schemeClr>
                  </a:glow>
                </a:effectLst>
                <a:latin typeface="Abadi" panose="020B0604020104020204" pitchFamily="34" charset="0"/>
              </a:rPr>
              <a:t>Questions:</a:t>
            </a:r>
          </a:p>
          <a:p>
            <a:pPr algn="ct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1) Are launch sites close to the coastlines?</a:t>
            </a:r>
          </a:p>
          <a:p>
            <a:pPr marL="342900" indent="-342900" algn="ctr" defTabSz="457200">
              <a:lnSpc>
                <a:spcPct val="90000"/>
              </a:lnSpc>
              <a:spcBef>
                <a:spcPct val="20000"/>
              </a:spcBef>
              <a:spcAft>
                <a:spcPts val="600"/>
              </a:spcAft>
              <a:buClr>
                <a:schemeClr val="tx1"/>
              </a:buClr>
              <a:buSzPct val="100000"/>
              <a:buFont typeface="Arial" panose="020B0604020202020204" pitchFamily="34" charset="0"/>
              <a:buChar char="•"/>
            </a:pPr>
            <a:r>
              <a:rPr lang="en-US" i="0" cap="small" dirty="0">
                <a:effectLst>
                  <a:glow rad="38100">
                    <a:schemeClr val="bg1">
                      <a:lumMod val="50000"/>
                      <a:lumOff val="50000"/>
                      <a:alpha val="20000"/>
                    </a:schemeClr>
                  </a:glow>
                </a:effectLst>
                <a:latin typeface="Abadi" panose="020B0604020104020204" pitchFamily="34" charset="0"/>
              </a:rPr>
              <a:t>All sites are near the coast. CCAFS LC-40, CCAFS SLC-40 and KSC are on the east coast in Florida, and VAFB is on the west coast in California (Also answered on slide 41)</a:t>
            </a:r>
          </a:p>
          <a:p>
            <a:pPr algn="ct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2) Are launch sites close to railways?</a:t>
            </a:r>
          </a:p>
          <a:p>
            <a:pPr marL="342900" indent="-342900" algn="ctr" defTabSz="457200">
              <a:lnSpc>
                <a:spcPct val="90000"/>
              </a:lnSpc>
              <a:spcBef>
                <a:spcPct val="20000"/>
              </a:spcBef>
              <a:spcAft>
                <a:spcPts val="600"/>
              </a:spcAft>
              <a:buClr>
                <a:schemeClr val="tx1"/>
              </a:buClr>
              <a:buSzPct val="100000"/>
              <a:buFont typeface="Arial" panose="020B0604020202020204" pitchFamily="34" charset="0"/>
              <a:buChar char="•"/>
            </a:pPr>
            <a:r>
              <a:rPr lang="en-US" i="0" cap="small" dirty="0">
                <a:effectLst>
                  <a:glow rad="38100">
                    <a:schemeClr val="bg1">
                      <a:lumMod val="50000"/>
                      <a:lumOff val="50000"/>
                      <a:alpha val="20000"/>
                    </a:schemeClr>
                  </a:glow>
                </a:effectLst>
                <a:latin typeface="Abadi" panose="020B0604020104020204" pitchFamily="34" charset="0"/>
              </a:rPr>
              <a:t>No, only the launch site in CA is close to a railway, with a distance of 1.33 km. All other Launch sites are around 20 to 30 miles away from railway</a:t>
            </a:r>
          </a:p>
          <a:p>
            <a:pPr algn="ct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3) Are launch sites close to highways?</a:t>
            </a:r>
          </a:p>
          <a:p>
            <a:pPr marL="342900" indent="-342900" algn="ctr" defTabSz="457200">
              <a:lnSpc>
                <a:spcPct val="90000"/>
              </a:lnSpc>
              <a:spcBef>
                <a:spcPct val="20000"/>
              </a:spcBef>
              <a:spcAft>
                <a:spcPts val="600"/>
              </a:spcAft>
              <a:buClr>
                <a:schemeClr val="tx1"/>
              </a:buClr>
              <a:buSzPct val="100000"/>
              <a:buFont typeface="Arial" panose="020B0604020202020204" pitchFamily="34" charset="0"/>
              <a:buChar char="•"/>
            </a:pPr>
            <a:r>
              <a:rPr lang="en-US" i="0" cap="small" dirty="0">
                <a:effectLst>
                  <a:glow rad="38100">
                    <a:schemeClr val="bg1">
                      <a:lumMod val="50000"/>
                      <a:lumOff val="50000"/>
                      <a:alpha val="20000"/>
                    </a:schemeClr>
                  </a:glow>
                </a:effectLst>
                <a:latin typeface="Abadi" panose="020B0604020104020204" pitchFamily="34" charset="0"/>
              </a:rPr>
              <a:t>No, only the Florida launch sites are close to a highway, under 10 km</a:t>
            </a:r>
          </a:p>
          <a:p>
            <a:pPr algn="ct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4) Do the launch sites keep a certain distance from cities/towns?</a:t>
            </a:r>
          </a:p>
          <a:p>
            <a:pPr marL="342900" indent="-342900" algn="ctr" defTabSz="457200">
              <a:lnSpc>
                <a:spcPct val="90000"/>
              </a:lnSpc>
              <a:spcBef>
                <a:spcPct val="20000"/>
              </a:spcBef>
              <a:spcAft>
                <a:spcPts val="600"/>
              </a:spcAft>
              <a:buClr>
                <a:schemeClr val="tx1"/>
              </a:buClr>
              <a:buSzPct val="100000"/>
              <a:buFont typeface="Arial" panose="020B0604020202020204" pitchFamily="34" charset="0"/>
              <a:buChar char="•"/>
            </a:pPr>
            <a:r>
              <a:rPr lang="en-US" i="0" cap="small" dirty="0">
                <a:effectLst>
                  <a:glow rad="38100">
                    <a:schemeClr val="bg1">
                      <a:lumMod val="50000"/>
                      <a:lumOff val="50000"/>
                      <a:alpha val="20000"/>
                    </a:schemeClr>
                  </a:glow>
                </a:effectLst>
                <a:latin typeface="Abadi" panose="020B0604020104020204" pitchFamily="34" charset="0"/>
              </a:rPr>
              <a:t>Yes, they do, and the range of this distance is 13 to 27 miles</a:t>
            </a:r>
          </a:p>
          <a:p>
            <a:pPr algn="ctr" defTabSz="457200">
              <a:lnSpc>
                <a:spcPct val="90000"/>
              </a:lnSpc>
              <a:spcBef>
                <a:spcPct val="20000"/>
              </a:spcBef>
              <a:spcAft>
                <a:spcPts val="600"/>
              </a:spcAft>
              <a:buClr>
                <a:schemeClr val="tx1"/>
              </a:buClr>
              <a:buSzPct val="100000"/>
            </a:pPr>
            <a:r>
              <a:rPr lang="en-US" b="1" i="0" u="sng" cap="small" dirty="0">
                <a:effectLst>
                  <a:glow rad="38100">
                    <a:schemeClr val="bg1">
                      <a:lumMod val="50000"/>
                      <a:lumOff val="50000"/>
                      <a:alpha val="20000"/>
                    </a:schemeClr>
                  </a:glow>
                </a:effectLst>
                <a:latin typeface="Abadi" panose="020B0604020104020204" pitchFamily="34" charset="0"/>
              </a:rPr>
              <a:t>Map Images (Slide 43):</a:t>
            </a:r>
          </a:p>
          <a:p>
            <a:pPr marL="285750" indent="-285750" algn="ctr" defTabSz="457200">
              <a:lnSpc>
                <a:spcPct val="90000"/>
              </a:lnSpc>
              <a:spcBef>
                <a:spcPct val="20000"/>
              </a:spcBef>
              <a:spcAft>
                <a:spcPts val="600"/>
              </a:spcAft>
              <a:buClr>
                <a:schemeClr val="tx1"/>
              </a:buClr>
              <a:buSzPct val="100000"/>
              <a:buFont typeface="Arial" panose="020B0604020202020204" pitchFamily="34" charset="0"/>
              <a:buChar char="•"/>
            </a:pPr>
            <a:r>
              <a:rPr lang="en-US" i="0" cap="small" dirty="0">
                <a:effectLst>
                  <a:glow rad="38100">
                    <a:schemeClr val="bg1">
                      <a:lumMod val="50000"/>
                      <a:lumOff val="50000"/>
                      <a:alpha val="20000"/>
                    </a:schemeClr>
                  </a:glow>
                </a:effectLst>
                <a:latin typeface="Abadi" panose="020B0604020104020204" pitchFamily="34" charset="0"/>
              </a:rPr>
              <a:t>The images on the earlier slide show all the distances from the nearest railways, highways, and cities/towns to each of the 4 main launch sites in CA and FL and display the distance in kilometers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514012" y="6217920"/>
            <a:ext cx="551167" cy="365125"/>
          </a:xfrm>
        </p:spPr>
        <p:txBody>
          <a:bodyPr vert="horz" lIns="91440" tIns="45720" rIns="91440" bIns="45720" rtlCol="0" anchor="ctr">
            <a:normAutofit/>
          </a:bodyPr>
          <a:lstStyle/>
          <a:p>
            <a:pPr>
              <a:spcAft>
                <a:spcPts val="600"/>
              </a:spcAft>
            </a:pPr>
            <a:fld id="{5075537C-CA84-1446-933C-8E9D027F9201}" type="slidenum">
              <a:rPr lang="en-US" smtClean="0"/>
              <a:pPr>
                <a:spcAft>
                  <a:spcPts val="600"/>
                </a:spcAft>
              </a:pPr>
              <a:t>44</a:t>
            </a:fld>
            <a:endParaRPr lang="en-US" dirty="0"/>
          </a:p>
        </p:txBody>
      </p:sp>
      <p:sp>
        <p:nvSpPr>
          <p:cNvPr id="4" name="Rectangle: Diagonal Corners Rounded 3">
            <a:extLst>
              <a:ext uri="{FF2B5EF4-FFF2-40B4-BE49-F238E27FC236}">
                <a16:creationId xmlns:a16="http://schemas.microsoft.com/office/drawing/2014/main" id="{C7F0129E-6AFF-F172-2A16-7144FECD939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6" name="Rectangle 5" descr="Open Enrollment">
            <a:extLst>
              <a:ext uri="{FF2B5EF4-FFF2-40B4-BE49-F238E27FC236}">
                <a16:creationId xmlns:a16="http://schemas.microsoft.com/office/drawing/2014/main" id="{9A24ECE3-93EB-AF05-E287-C095742F0FE2}"/>
              </a:ext>
            </a:extLst>
          </p:cNvPr>
          <p:cNvSpPr/>
          <p:nvPr/>
        </p:nvSpPr>
        <p:spPr>
          <a:xfrm>
            <a:off x="11203605" y="498174"/>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7" name="Rectangle: Diagonal Corners Rounded 6">
            <a:extLst>
              <a:ext uri="{FF2B5EF4-FFF2-40B4-BE49-F238E27FC236}">
                <a16:creationId xmlns:a16="http://schemas.microsoft.com/office/drawing/2014/main" id="{42A076CC-A894-DAB1-471D-0124AF4F6C64}"/>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8" name="Rectangle 7" descr="Questionnaire">
            <a:extLst>
              <a:ext uri="{FF2B5EF4-FFF2-40B4-BE49-F238E27FC236}">
                <a16:creationId xmlns:a16="http://schemas.microsoft.com/office/drawing/2014/main" id="{C650870C-3D28-57D7-E9CF-96C388EAEE00}"/>
              </a:ext>
            </a:extLst>
          </p:cNvPr>
          <p:cNvSpPr/>
          <p:nvPr/>
        </p:nvSpPr>
        <p:spPr>
          <a:xfrm>
            <a:off x="11203605" y="425731"/>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445279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35DAB2-AC54-93F9-4C29-02138E271EFC}"/>
              </a:ext>
            </a:extLst>
          </p:cNvPr>
          <p:cNvPicPr>
            <a:picLocks noChangeAspect="1"/>
          </p:cNvPicPr>
          <p:nvPr/>
        </p:nvPicPr>
        <p:blipFill rotWithShape="1">
          <a:blip r:embed="rId4"/>
          <a:srcRect t="15826" b="24964"/>
          <a:stretch/>
        </p:blipFill>
        <p:spPr>
          <a:xfrm>
            <a:off x="20" y="10"/>
            <a:ext cx="12191980" cy="6857990"/>
          </a:xfrm>
          <a:prstGeom prst="rect">
            <a:avLst/>
          </a:prstGeom>
        </p:spPr>
      </p:pic>
      <p:sp useBgFill="1">
        <p:nvSpPr>
          <p:cNvPr id="17"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338C8A-0463-1EDA-118C-A1A3E415253D}"/>
              </a:ext>
            </a:extLst>
          </p:cNvPr>
          <p:cNvSpPr txBox="1">
            <a:spLocks/>
          </p:cNvSpPr>
          <p:nvPr/>
        </p:nvSpPr>
        <p:spPr>
          <a:xfrm>
            <a:off x="1757889" y="2514600"/>
            <a:ext cx="8676222" cy="2228215"/>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6000" b="1" cap="all"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Abadi" panose="020B0604020104020204" pitchFamily="34" charset="0"/>
                <a:ea typeface="+mj-ea"/>
                <a:cs typeface="+mj-cs"/>
              </a:rPr>
              <a:t>Interactive Dashboard with plotly Dash</a:t>
            </a:r>
          </a:p>
        </p:txBody>
      </p:sp>
    </p:spTree>
    <p:extLst>
      <p:ext uri="{BB962C8B-B14F-4D97-AF65-F5344CB8AC3E}">
        <p14:creationId xmlns:p14="http://schemas.microsoft.com/office/powerpoint/2010/main" val="334530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284480" y="498174"/>
            <a:ext cx="6895702" cy="1905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launch success count for all site</a:t>
            </a:r>
          </a:p>
        </p:txBody>
      </p:sp>
      <p:sp>
        <p:nvSpPr>
          <p:cNvPr id="25" name="TextBox 24">
            <a:extLst>
              <a:ext uri="{FF2B5EF4-FFF2-40B4-BE49-F238E27FC236}">
                <a16:creationId xmlns:a16="http://schemas.microsoft.com/office/drawing/2014/main" id="{AB5BBB92-A5B3-7AE3-9CC0-95F02AFE5AEE}"/>
              </a:ext>
            </a:extLst>
          </p:cNvPr>
          <p:cNvSpPr txBox="1"/>
          <p:nvPr/>
        </p:nvSpPr>
        <p:spPr>
          <a:xfrm>
            <a:off x="284479" y="2223657"/>
            <a:ext cx="6777801" cy="333894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DashBoard compontents</a:t>
            </a:r>
          </a:p>
          <a:p>
            <a:pPr marL="171450" indent="-171450" defTabSz="457200">
              <a:lnSpc>
                <a:spcPct val="90000"/>
              </a:lnSpc>
              <a:spcBef>
                <a:spcPct val="20000"/>
              </a:spcBef>
              <a:spcAft>
                <a:spcPts val="600"/>
              </a:spcAft>
              <a:buClr>
                <a:schemeClr val="tx1"/>
              </a:buClr>
              <a:buSzPct val="100000"/>
              <a:buFont typeface="Arial"/>
              <a:buChar char="•"/>
            </a:pPr>
            <a:r>
              <a:rPr lang="en-US" cap="small" dirty="0">
                <a:effectLst>
                  <a:glow rad="38100">
                    <a:schemeClr val="bg1">
                      <a:lumMod val="50000"/>
                      <a:lumOff val="50000"/>
                      <a:alpha val="20000"/>
                    </a:schemeClr>
                  </a:glow>
                </a:effectLst>
                <a:latin typeface="Abadi" panose="020B0604020104020204" pitchFamily="34" charset="0"/>
              </a:rPr>
              <a:t>A Dropdown menu of options to pick all the launch sites or certain ones to show their successful launches based on the selection, represented as a pie chart</a:t>
            </a:r>
          </a:p>
          <a:p>
            <a:pPr marL="171450" indent="-171450" defTabSz="457200">
              <a:lnSpc>
                <a:spcPct val="90000"/>
              </a:lnSpc>
              <a:spcBef>
                <a:spcPct val="20000"/>
              </a:spcBef>
              <a:spcAft>
                <a:spcPts val="600"/>
              </a:spcAft>
              <a:buClr>
                <a:schemeClr val="tx1"/>
              </a:buClr>
              <a:buSzPct val="100000"/>
              <a:buFont typeface="Arial"/>
              <a:buChar char="•"/>
            </a:pPr>
            <a:r>
              <a:rPr lang="en-US" i="1" u="sng" cap="small" dirty="0">
                <a:effectLst>
                  <a:glow rad="38100">
                    <a:schemeClr val="bg1">
                      <a:lumMod val="50000"/>
                      <a:lumOff val="50000"/>
                      <a:alpha val="20000"/>
                    </a:schemeClr>
                  </a:glow>
                </a:effectLst>
                <a:latin typeface="Abadi" panose="020B0604020104020204" pitchFamily="34" charset="0"/>
              </a:rPr>
              <a:t>Which site has the largest successful launches?</a:t>
            </a:r>
          </a:p>
          <a:p>
            <a:pPr marL="628650" lvl="1" indent="-171450" defTabSz="457200">
              <a:lnSpc>
                <a:spcPct val="90000"/>
              </a:lnSpc>
              <a:spcBef>
                <a:spcPct val="20000"/>
              </a:spcBef>
              <a:spcAft>
                <a:spcPts val="600"/>
              </a:spcAft>
              <a:buClr>
                <a:schemeClr val="tx1"/>
              </a:buClr>
              <a:buSzPct val="100000"/>
              <a:buFont typeface="Arial"/>
              <a:buChar char="•"/>
            </a:pPr>
            <a:r>
              <a:rPr lang="en-US" cap="small" dirty="0">
                <a:effectLst>
                  <a:glow rad="38100">
                    <a:schemeClr val="bg1">
                      <a:lumMod val="50000"/>
                      <a:lumOff val="50000"/>
                      <a:alpha val="20000"/>
                    </a:schemeClr>
                  </a:glow>
                </a:effectLst>
                <a:latin typeface="Abadi" panose="020B0604020104020204" pitchFamily="34" charset="0"/>
              </a:rPr>
              <a:t>This question is to find the total count of successful launches per site</a:t>
            </a:r>
          </a:p>
          <a:p>
            <a:pPr marL="1085850" lvl="2" indent="-171450" defTabSz="457200">
              <a:lnSpc>
                <a:spcPct val="90000"/>
              </a:lnSpc>
              <a:spcBef>
                <a:spcPct val="20000"/>
              </a:spcBef>
              <a:spcAft>
                <a:spcPts val="600"/>
              </a:spcAft>
              <a:buClr>
                <a:schemeClr val="tx1"/>
              </a:buClr>
              <a:buSzPct val="100000"/>
              <a:buFont typeface="Arial"/>
              <a:buChar char="•"/>
            </a:pPr>
            <a:r>
              <a:rPr lang="en-US" u="sng" cap="small" dirty="0">
                <a:effectLst>
                  <a:glow rad="38100">
                    <a:schemeClr val="bg1">
                      <a:lumMod val="50000"/>
                      <a:lumOff val="50000"/>
                      <a:alpha val="20000"/>
                    </a:schemeClr>
                  </a:glow>
                </a:effectLst>
                <a:latin typeface="Abadi" panose="020B0604020104020204" pitchFamily="34" charset="0"/>
              </a:rPr>
              <a:t>Answer: CCAFS LC-40 site has the largest number of successful launches</a:t>
            </a:r>
          </a:p>
        </p:txBody>
      </p:sp>
      <p:sp>
        <p:nvSpPr>
          <p:cNvPr id="30" name="Rectangle 29">
            <a:extLst>
              <a:ext uri="{FF2B5EF4-FFF2-40B4-BE49-F238E27FC236}">
                <a16:creationId xmlns:a16="http://schemas.microsoft.com/office/drawing/2014/main" id="{C2CAC0E2-A334-4A65-B7FA-9BDDAD042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B3B14F2-D34A-50FB-5035-FCCCEA91D235}"/>
              </a:ext>
            </a:extLst>
          </p:cNvPr>
          <p:cNvPicPr>
            <a:picLocks noChangeAspect="1"/>
          </p:cNvPicPr>
          <p:nvPr/>
        </p:nvPicPr>
        <p:blipFill>
          <a:blip r:embed="rId4"/>
          <a:stretch>
            <a:fillRect/>
          </a:stretch>
        </p:blipFill>
        <p:spPr>
          <a:xfrm>
            <a:off x="7534656" y="1450674"/>
            <a:ext cx="4657344" cy="4440509"/>
          </a:xfrm>
          <a:prstGeom prst="rect">
            <a:avLst/>
          </a:prstGeom>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Rectangle: Diagonal Corners Rounded 13">
            <a:extLst>
              <a:ext uri="{FF2B5EF4-FFF2-40B4-BE49-F238E27FC236}">
                <a16:creationId xmlns:a16="http://schemas.microsoft.com/office/drawing/2014/main" id="{31508A66-19FF-9B07-C672-C03B42FC7578}"/>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15" name="Rectangle 14" descr="Open Enrollment">
            <a:extLst>
              <a:ext uri="{FF2B5EF4-FFF2-40B4-BE49-F238E27FC236}">
                <a16:creationId xmlns:a16="http://schemas.microsoft.com/office/drawing/2014/main" id="{E1C4C286-0039-CFB5-1F4C-CE75BDB7D8E5}"/>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6" name="Rectangle: Diagonal Corners Rounded 15">
            <a:extLst>
              <a:ext uri="{FF2B5EF4-FFF2-40B4-BE49-F238E27FC236}">
                <a16:creationId xmlns:a16="http://schemas.microsoft.com/office/drawing/2014/main" id="{C6213C05-6558-6220-2DF4-85453AD03AC6}"/>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17" name="Rectangle 16" descr="Questionnaire">
            <a:extLst>
              <a:ext uri="{FF2B5EF4-FFF2-40B4-BE49-F238E27FC236}">
                <a16:creationId xmlns:a16="http://schemas.microsoft.com/office/drawing/2014/main" id="{0DCC86BA-10A9-D60A-B02B-23FA08951691}"/>
              </a:ext>
            </a:extLst>
          </p:cNvPr>
          <p:cNvSpPr/>
          <p:nvPr/>
        </p:nvSpPr>
        <p:spPr>
          <a:xfrm>
            <a:off x="11203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3972659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284480" y="498174"/>
            <a:ext cx="7011800" cy="19050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launch success With highest launch success ratio</a:t>
            </a:r>
          </a:p>
          <a:p>
            <a:pP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 </a:t>
            </a:r>
          </a:p>
        </p:txBody>
      </p:sp>
      <p:sp>
        <p:nvSpPr>
          <p:cNvPr id="25" name="TextBox 24">
            <a:extLst>
              <a:ext uri="{FF2B5EF4-FFF2-40B4-BE49-F238E27FC236}">
                <a16:creationId xmlns:a16="http://schemas.microsoft.com/office/drawing/2014/main" id="{AB5BBB92-A5B3-7AE3-9CC0-95F02AFE5AEE}"/>
              </a:ext>
            </a:extLst>
          </p:cNvPr>
          <p:cNvSpPr txBox="1"/>
          <p:nvPr/>
        </p:nvSpPr>
        <p:spPr>
          <a:xfrm>
            <a:off x="124395" y="1959497"/>
            <a:ext cx="5971605" cy="394600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1"/>
              </a:buClr>
              <a:buSzPct val="100000"/>
            </a:pPr>
            <a:r>
              <a:rPr lang="en-US" i="1" u="sng" cap="small" dirty="0">
                <a:effectLst>
                  <a:glow rad="38100">
                    <a:schemeClr val="bg1">
                      <a:lumMod val="50000"/>
                      <a:lumOff val="50000"/>
                      <a:alpha val="20000"/>
                    </a:schemeClr>
                  </a:glow>
                </a:effectLst>
                <a:latin typeface="Abadi" panose="020B0604020104020204" pitchFamily="34" charset="0"/>
              </a:rPr>
              <a:t>DashBoard compontents</a:t>
            </a:r>
          </a:p>
          <a:p>
            <a:pPr marL="285750" indent="-285750" defTabSz="457200">
              <a:lnSpc>
                <a:spcPct val="90000"/>
              </a:lnSpc>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effectLst>
                <a:latin typeface="Abadi" panose="020B0604020104020204" pitchFamily="34" charset="0"/>
              </a:rPr>
              <a:t>When selecting specific launch sites from the dropdown menu, the Pie Chart shows the percentage of successful vs. failed launches</a:t>
            </a:r>
          </a:p>
          <a:p>
            <a:pPr marL="285750" indent="-285750" defTabSz="457200">
              <a:lnSpc>
                <a:spcPct val="90000"/>
              </a:lnSpc>
              <a:spcBef>
                <a:spcPct val="20000"/>
              </a:spcBef>
              <a:spcAft>
                <a:spcPts val="600"/>
              </a:spcAft>
              <a:buClr>
                <a:schemeClr val="tx1"/>
              </a:buClr>
              <a:buSzPct val="100000"/>
              <a:buFont typeface="Arial" panose="020B0604020202020204" pitchFamily="34" charset="0"/>
              <a:buChar char="•"/>
            </a:pPr>
            <a:r>
              <a:rPr lang="en-US" i="1" u="sng" cap="small" dirty="0">
                <a:effectLst>
                  <a:glow rad="38100">
                    <a:schemeClr val="bg1">
                      <a:lumMod val="50000"/>
                      <a:lumOff val="50000"/>
                      <a:alpha val="20000"/>
                    </a:schemeClr>
                  </a:glow>
                </a:effectLst>
                <a:latin typeface="Abadi" panose="020B0604020104020204" pitchFamily="34" charset="0"/>
              </a:rPr>
              <a:t>Which site has the highest launch success rate?</a:t>
            </a:r>
          </a:p>
          <a:p>
            <a:pPr marL="742950" lvl="1" indent="-285750" defTabSz="457200">
              <a:lnSpc>
                <a:spcPct val="90000"/>
              </a:lnSpc>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effectLst>
                <a:latin typeface="Abadi" panose="020B0604020104020204" pitchFamily="34" charset="0"/>
              </a:rPr>
              <a:t>This question looks at the ratio of successful launches to total launches for each Launch site</a:t>
            </a:r>
          </a:p>
          <a:p>
            <a:pPr marL="1200150" lvl="2" indent="-285750" defTabSz="457200">
              <a:lnSpc>
                <a:spcPct val="90000"/>
              </a:lnSpc>
              <a:spcBef>
                <a:spcPct val="20000"/>
              </a:spcBef>
              <a:spcAft>
                <a:spcPts val="600"/>
              </a:spcAft>
              <a:buClr>
                <a:schemeClr val="tx1"/>
              </a:buClr>
              <a:buSzPct val="100000"/>
              <a:buFont typeface="Arial" panose="020B0604020202020204" pitchFamily="34" charset="0"/>
              <a:buChar char="•"/>
            </a:pPr>
            <a:r>
              <a:rPr lang="en-US" u="sng" cap="small" dirty="0">
                <a:effectLst>
                  <a:glow rad="38100">
                    <a:schemeClr val="bg1">
                      <a:lumMod val="50000"/>
                      <a:lumOff val="50000"/>
                      <a:alpha val="20000"/>
                    </a:schemeClr>
                  </a:glow>
                </a:effectLst>
                <a:latin typeface="Abadi" panose="020B0604020104020204" pitchFamily="34" charset="0"/>
              </a:rPr>
              <a:t>Answer: KSC LC-39A site has the highest launch success rate. With a Ratio of 76.9% (sucessful launches) to 23.1% (Failed Launchs)</a:t>
            </a:r>
          </a:p>
        </p:txBody>
      </p:sp>
      <p:pic>
        <p:nvPicPr>
          <p:cNvPr id="13" name="Picture 12">
            <a:extLst>
              <a:ext uri="{FF2B5EF4-FFF2-40B4-BE49-F238E27FC236}">
                <a16:creationId xmlns:a16="http://schemas.microsoft.com/office/drawing/2014/main" id="{983C0C89-5DA0-4E88-9BCC-7820CF701B45}"/>
              </a:ext>
            </a:extLst>
          </p:cNvPr>
          <p:cNvPicPr>
            <a:picLocks noChangeAspect="1"/>
          </p:cNvPicPr>
          <p:nvPr/>
        </p:nvPicPr>
        <p:blipFill>
          <a:blip r:embed="rId3"/>
          <a:stretch>
            <a:fillRect/>
          </a:stretch>
        </p:blipFill>
        <p:spPr>
          <a:xfrm>
            <a:off x="6096000" y="1434617"/>
            <a:ext cx="5971605" cy="4925209"/>
          </a:xfrm>
          <a:prstGeom prst="rect">
            <a:avLst/>
          </a:prstGeom>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22775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5871123" y="546948"/>
            <a:ext cx="5699920" cy="2009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32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Payload vs. Launch Outcome scatter plot for all sites</a:t>
            </a:r>
          </a:p>
        </p:txBody>
      </p:sp>
      <p:pic>
        <p:nvPicPr>
          <p:cNvPr id="12" name="Picture 11">
            <a:extLst>
              <a:ext uri="{FF2B5EF4-FFF2-40B4-BE49-F238E27FC236}">
                <a16:creationId xmlns:a16="http://schemas.microsoft.com/office/drawing/2014/main" id="{B32441A2-D98C-C964-9034-6CBDECCDCF1C}"/>
              </a:ext>
            </a:extLst>
          </p:cNvPr>
          <p:cNvPicPr>
            <a:picLocks noChangeAspect="1"/>
          </p:cNvPicPr>
          <p:nvPr/>
        </p:nvPicPr>
        <p:blipFill>
          <a:blip r:embed="rId4"/>
          <a:stretch>
            <a:fillRect/>
          </a:stretch>
        </p:blipFill>
        <p:spPr>
          <a:xfrm>
            <a:off x="223520" y="191732"/>
            <a:ext cx="5781040" cy="2896908"/>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4" name="Picture 13">
            <a:extLst>
              <a:ext uri="{FF2B5EF4-FFF2-40B4-BE49-F238E27FC236}">
                <a16:creationId xmlns:a16="http://schemas.microsoft.com/office/drawing/2014/main" id="{DF041616-9021-A9D4-71C7-0065AA94500A}"/>
              </a:ext>
            </a:extLst>
          </p:cNvPr>
          <p:cNvPicPr>
            <a:picLocks noChangeAspect="1"/>
          </p:cNvPicPr>
          <p:nvPr/>
        </p:nvPicPr>
        <p:blipFill>
          <a:blip r:embed="rId5"/>
          <a:stretch>
            <a:fillRect/>
          </a:stretch>
        </p:blipFill>
        <p:spPr>
          <a:xfrm>
            <a:off x="223520" y="3261360"/>
            <a:ext cx="5781040" cy="3404908"/>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5" name="TextBox 24">
            <a:extLst>
              <a:ext uri="{FF2B5EF4-FFF2-40B4-BE49-F238E27FC236}">
                <a16:creationId xmlns:a16="http://schemas.microsoft.com/office/drawing/2014/main" id="{AB5BBB92-A5B3-7AE3-9CC0-95F02AFE5AEE}"/>
              </a:ext>
            </a:extLst>
          </p:cNvPr>
          <p:cNvSpPr txBox="1"/>
          <p:nvPr/>
        </p:nvSpPr>
        <p:spPr>
          <a:xfrm>
            <a:off x="6140351" y="2285999"/>
            <a:ext cx="5781040" cy="4260569"/>
          </a:xfrm>
          <a:prstGeom prst="rect">
            <a:avLst/>
          </a:prstGeom>
        </p:spPr>
        <p:txBody>
          <a:bodyPr vert="horz" lIns="91440" tIns="45720" rIns="91440" bIns="45720" rtlCol="0" anchor="ctr">
            <a:noAutofit/>
          </a:bodyPr>
          <a:lstStyle/>
          <a:p>
            <a:pPr defTabSz="457200">
              <a:spcBef>
                <a:spcPct val="20000"/>
              </a:spcBef>
              <a:spcAft>
                <a:spcPts val="600"/>
              </a:spcAft>
              <a:buClr>
                <a:schemeClr val="tx1"/>
              </a:buClr>
              <a:buSzPct val="100000"/>
            </a:pPr>
            <a:r>
              <a:rPr lang="en-US" b="1" i="1"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Questions and Answers:</a:t>
            </a:r>
          </a:p>
          <a:p>
            <a:pPr marL="342900" indent="-342900" defTabSz="457200">
              <a:spcBef>
                <a:spcPct val="20000"/>
              </a:spcBef>
              <a:spcAft>
                <a:spcPts val="600"/>
              </a:spcAft>
              <a:buClr>
                <a:schemeClr val="tx1"/>
              </a:buClr>
              <a:buSzPct val="100000"/>
              <a:buFont typeface="+mj-lt"/>
              <a:buAutoNum type="arabicPeriod"/>
            </a:pPr>
            <a:r>
              <a:rPr lang="en-US"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Which payload range has the highest launch success rate?</a:t>
            </a:r>
            <a:endPar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endParaRPr>
          </a:p>
          <a:p>
            <a:pPr marL="800100" lvl="1" indent="-342900" defTabSz="457200">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Answer: The range from 0kg to 10,000kg</a:t>
            </a:r>
          </a:p>
          <a:p>
            <a:pPr marL="1257300" lvl="2" indent="-342900" defTabSz="457200">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21 sucessful launchs</a:t>
            </a:r>
          </a:p>
          <a:p>
            <a:pPr marL="342900" indent="-342900" defTabSz="457200">
              <a:spcBef>
                <a:spcPct val="20000"/>
              </a:spcBef>
              <a:spcAft>
                <a:spcPts val="600"/>
              </a:spcAft>
              <a:buClr>
                <a:schemeClr val="tx1"/>
              </a:buClr>
              <a:buSzPct val="100000"/>
              <a:buFont typeface="+mj-lt"/>
              <a:buAutoNum type="arabicPeriod"/>
            </a:pPr>
            <a:r>
              <a:rPr lang="en-US"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Which payload range has the lowest launch success rate?</a:t>
            </a:r>
          </a:p>
          <a:p>
            <a:pPr marL="800100" lvl="1" indent="-342900" defTabSz="457200">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Answer: The range from 1,300kg to 1,900kg</a:t>
            </a:r>
          </a:p>
          <a:p>
            <a:pPr marL="1257300" lvl="2" indent="-342900" defTabSz="457200">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1 Sucessful launch</a:t>
            </a:r>
          </a:p>
          <a:p>
            <a:pPr marL="342900" indent="-342900" defTabSz="457200">
              <a:spcBef>
                <a:spcPct val="20000"/>
              </a:spcBef>
              <a:spcAft>
                <a:spcPts val="600"/>
              </a:spcAft>
              <a:buClr>
                <a:schemeClr val="tx1"/>
              </a:buClr>
              <a:buSzPct val="100000"/>
              <a:buFont typeface="+mj-lt"/>
              <a:buAutoNum type="arabicPeriod"/>
            </a:pPr>
            <a:r>
              <a:rPr lang="en-US"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Which Falcon 9 Booster version (v1.0, v1.1, FT, B4, and B5) has the highest launch success rate?</a:t>
            </a:r>
          </a:p>
          <a:p>
            <a:pPr marL="800100" lvl="1" indent="-342900" defTabSz="457200">
              <a:spcBef>
                <a:spcPct val="20000"/>
              </a:spcBef>
              <a:spcAft>
                <a:spcPts val="600"/>
              </a:spcAft>
              <a:buClr>
                <a:schemeClr val="tx1"/>
              </a:buClr>
              <a:buSzPct val="100000"/>
              <a:buFont typeface="Arial" panose="020B0604020202020204" pitchFamily="34" charset="0"/>
              <a:buChar char="•"/>
            </a:pPr>
            <a:r>
              <a:rPr lang="en-US"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Answer: The Falcon 9 version FT</a:t>
            </a:r>
            <a:endParaRPr lang="en-US"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4262B2D3-8756-0677-90D2-3E1F470603F5}"/>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AC6D9A40-9A60-34E3-889D-5D3FDE3ED343}"/>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F64B6BCB-EFDB-1AA5-EFFA-4B8A3C0D7DAC}"/>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54CEA2E0-93F7-B3D7-2218-A606A86090AC}"/>
              </a:ext>
            </a:extLst>
          </p:cNvPr>
          <p:cNvSpPr/>
          <p:nvPr/>
        </p:nvSpPr>
        <p:spPr>
          <a:xfrm>
            <a:off x="11203605" y="42573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7A27B8A6-26DB-6677-1CE5-504668DD1640}"/>
              </a:ext>
            </a:extLst>
          </p:cNvPr>
          <p:cNvSpPr txBox="1"/>
          <p:nvPr/>
        </p:nvSpPr>
        <p:spPr>
          <a:xfrm>
            <a:off x="1858856" y="517547"/>
            <a:ext cx="2376932" cy="369332"/>
          </a:xfrm>
          <a:prstGeom prst="rect">
            <a:avLst/>
          </a:prstGeom>
          <a:noFill/>
        </p:spPr>
        <p:txBody>
          <a:bodyPr wrap="square">
            <a:spAutoFit/>
          </a:bodyPr>
          <a:lstStyle/>
          <a:p>
            <a:pPr algn="ctr"/>
            <a:r>
              <a:rPr lang="en-US" b="1" i="1" dirty="0">
                <a:solidFill>
                  <a:schemeClr val="bg1"/>
                </a:solidFill>
                <a:latin typeface="Abadi"/>
              </a:rPr>
              <a:t>For Question 2</a:t>
            </a:r>
            <a:endParaRPr lang="en-US" b="1" i="1" dirty="0">
              <a:solidFill>
                <a:schemeClr val="bg1"/>
              </a:solidFill>
            </a:endParaRPr>
          </a:p>
        </p:txBody>
      </p:sp>
      <p:sp>
        <p:nvSpPr>
          <p:cNvPr id="16" name="TextBox 15">
            <a:extLst>
              <a:ext uri="{FF2B5EF4-FFF2-40B4-BE49-F238E27FC236}">
                <a16:creationId xmlns:a16="http://schemas.microsoft.com/office/drawing/2014/main" id="{386FF1CB-4E5E-3CB7-76F4-FC3AFEEF41FB}"/>
              </a:ext>
            </a:extLst>
          </p:cNvPr>
          <p:cNvSpPr txBox="1"/>
          <p:nvPr/>
        </p:nvSpPr>
        <p:spPr>
          <a:xfrm>
            <a:off x="1858856" y="3820188"/>
            <a:ext cx="2376932" cy="369332"/>
          </a:xfrm>
          <a:prstGeom prst="rect">
            <a:avLst/>
          </a:prstGeom>
          <a:noFill/>
        </p:spPr>
        <p:txBody>
          <a:bodyPr wrap="square">
            <a:spAutoFit/>
          </a:bodyPr>
          <a:lstStyle/>
          <a:p>
            <a:pPr algn="ctr"/>
            <a:r>
              <a:rPr lang="en-US" b="1" i="1" dirty="0">
                <a:solidFill>
                  <a:schemeClr val="bg1"/>
                </a:solidFill>
                <a:latin typeface="Abadi"/>
              </a:rPr>
              <a:t>For Question 1</a:t>
            </a:r>
            <a:endParaRPr lang="en-US" b="1" i="1" dirty="0">
              <a:solidFill>
                <a:schemeClr val="bg1"/>
              </a:solidFill>
            </a:endParaRPr>
          </a:p>
        </p:txBody>
      </p:sp>
    </p:spTree>
    <p:extLst>
      <p:ext uri="{BB962C8B-B14F-4D97-AF65-F5344CB8AC3E}">
        <p14:creationId xmlns:p14="http://schemas.microsoft.com/office/powerpoint/2010/main" val="1969007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7B9B7E-932E-EAF0-A214-150DC857B10E}"/>
              </a:ext>
            </a:extLst>
          </p:cNvPr>
          <p:cNvPicPr>
            <a:picLocks noChangeAspect="1"/>
          </p:cNvPicPr>
          <p:nvPr/>
        </p:nvPicPr>
        <p:blipFill rotWithShape="1">
          <a:blip r:embed="rId4"/>
          <a:srcRect t="33585" r="-1" b="10305"/>
          <a:stretch/>
        </p:blipFill>
        <p:spPr>
          <a:xfrm>
            <a:off x="20" y="10"/>
            <a:ext cx="12191980" cy="6857990"/>
          </a:xfrm>
          <a:prstGeom prst="rect">
            <a:avLst/>
          </a:prstGeom>
        </p:spPr>
      </p:pic>
      <p:sp useBgFill="1">
        <p:nvSpPr>
          <p:cNvPr id="17" name="Rounded Rectangle 9">
            <a:extLst>
              <a:ext uri="{FF2B5EF4-FFF2-40B4-BE49-F238E27FC236}">
                <a16:creationId xmlns:a16="http://schemas.microsoft.com/office/drawing/2014/main" id="{377641A3-0AD1-47C4-888F-5D557BC9C0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B7338C8A-0463-1EDA-118C-A1A3E415253D}"/>
              </a:ext>
            </a:extLst>
          </p:cNvPr>
          <p:cNvSpPr txBox="1">
            <a:spLocks/>
          </p:cNvSpPr>
          <p:nvPr/>
        </p:nvSpPr>
        <p:spPr>
          <a:xfrm>
            <a:off x="1751012" y="2331335"/>
            <a:ext cx="8676222" cy="219532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4800" b="1"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Predictive Analysis (Classification Algorithms)</a:t>
            </a:r>
          </a:p>
        </p:txBody>
      </p:sp>
    </p:spTree>
    <p:extLst>
      <p:ext uri="{BB962C8B-B14F-4D97-AF65-F5344CB8AC3E}">
        <p14:creationId xmlns:p14="http://schemas.microsoft.com/office/powerpoint/2010/main" val="3620598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5</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5</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chemeClr val="tx1"/>
                </a:solidFill>
                <a:latin typeface="Abadi" panose="020B0604020104020204" pitchFamily="34" charset="0"/>
              </a:rPr>
              <a:t>METHODOLOGY SUMMARY</a:t>
            </a:r>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130023"/>
            <a:ext cx="7021439" cy="541480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500" b="1" u="sng" dirty="0">
                <a:solidFill>
                  <a:schemeClr val="tx1"/>
                </a:solidFill>
                <a:latin typeface="Abadi" panose="020B0604020104020204" pitchFamily="34" charset="0"/>
              </a:rPr>
              <a:t>1) Data Collection</a:t>
            </a:r>
          </a:p>
          <a:p>
            <a:pPr>
              <a:lnSpc>
                <a:spcPct val="120000"/>
              </a:lnSpc>
              <a:spcBef>
                <a:spcPts val="1400"/>
              </a:spcBef>
            </a:pPr>
            <a:r>
              <a:rPr lang="en-US" sz="1500" dirty="0">
                <a:solidFill>
                  <a:schemeClr val="tx1"/>
                </a:solidFill>
                <a:latin typeface="Abadi" panose="020B0604020104020204" pitchFamily="34" charset="0"/>
              </a:rPr>
              <a:t>Sending GET request to SPACEX REST API and creating new dataframe </a:t>
            </a:r>
          </a:p>
          <a:p>
            <a:pPr>
              <a:lnSpc>
                <a:spcPct val="120000"/>
              </a:lnSpc>
              <a:spcBef>
                <a:spcPts val="1400"/>
              </a:spcBef>
            </a:pPr>
            <a:r>
              <a:rPr lang="en-US" sz="1500" dirty="0">
                <a:solidFill>
                  <a:schemeClr val="tx1"/>
                </a:solidFill>
                <a:latin typeface="Abadi" panose="020B0604020104020204" pitchFamily="34" charset="0"/>
              </a:rPr>
              <a:t>Web scraping</a:t>
            </a:r>
          </a:p>
          <a:p>
            <a:pPr marL="0" indent="0">
              <a:lnSpc>
                <a:spcPct val="120000"/>
              </a:lnSpc>
              <a:spcBef>
                <a:spcPts val="1400"/>
              </a:spcBef>
              <a:buNone/>
            </a:pPr>
            <a:r>
              <a:rPr lang="en-US" sz="1500" b="1" u="sng" dirty="0">
                <a:solidFill>
                  <a:schemeClr val="tx1"/>
                </a:solidFill>
                <a:latin typeface="Abadi" panose="020B0604020104020204" pitchFamily="34" charset="0"/>
              </a:rPr>
              <a:t>2) Data Wrangling</a:t>
            </a:r>
          </a:p>
          <a:p>
            <a:pPr>
              <a:lnSpc>
                <a:spcPct val="120000"/>
              </a:lnSpc>
              <a:spcBef>
                <a:spcPts val="1400"/>
              </a:spcBef>
            </a:pPr>
            <a:r>
              <a:rPr lang="en-US" sz="1500" dirty="0">
                <a:solidFill>
                  <a:schemeClr val="tx1"/>
                </a:solidFill>
                <a:latin typeface="Abadi" panose="020B0604020104020204" pitchFamily="34" charset="0"/>
              </a:rPr>
              <a:t>Remove all NaN values</a:t>
            </a:r>
          </a:p>
          <a:p>
            <a:pPr>
              <a:lnSpc>
                <a:spcPct val="120000"/>
              </a:lnSpc>
              <a:spcBef>
                <a:spcPts val="1400"/>
              </a:spcBef>
            </a:pPr>
            <a:r>
              <a:rPr lang="en-US" sz="1500" dirty="0">
                <a:solidFill>
                  <a:schemeClr val="tx1"/>
                </a:solidFill>
                <a:latin typeface="Abadi" panose="020B0604020104020204" pitchFamily="34" charset="0"/>
              </a:rPr>
              <a:t>Count number of istnaces for the follow questions</a:t>
            </a:r>
          </a:p>
          <a:p>
            <a:pPr>
              <a:lnSpc>
                <a:spcPct val="120000"/>
              </a:lnSpc>
              <a:spcBef>
                <a:spcPts val="1400"/>
              </a:spcBef>
            </a:pPr>
            <a:r>
              <a:rPr lang="en-US" sz="1500" dirty="0">
                <a:solidFill>
                  <a:schemeClr val="tx1"/>
                </a:solidFill>
                <a:latin typeface="Abadi" panose="020B0604020104020204" pitchFamily="34" charset="0"/>
              </a:rPr>
              <a:t>Add Labels to landing outcomes </a:t>
            </a:r>
          </a:p>
          <a:p>
            <a:pPr lvl="1">
              <a:lnSpc>
                <a:spcPct val="120000"/>
              </a:lnSpc>
              <a:spcBef>
                <a:spcPts val="1400"/>
              </a:spcBef>
            </a:pPr>
            <a:r>
              <a:rPr lang="en-US" sz="1500" dirty="0">
                <a:solidFill>
                  <a:schemeClr val="tx1"/>
                </a:solidFill>
                <a:latin typeface="Abadi" panose="020B0604020104020204" pitchFamily="34" charset="0"/>
              </a:rPr>
              <a:t>0 if bosster does not land sucessfully</a:t>
            </a:r>
          </a:p>
          <a:p>
            <a:pPr lvl="1">
              <a:lnSpc>
                <a:spcPct val="120000"/>
              </a:lnSpc>
              <a:spcBef>
                <a:spcPts val="1400"/>
              </a:spcBef>
            </a:pPr>
            <a:r>
              <a:rPr lang="en-US" sz="1500" dirty="0">
                <a:solidFill>
                  <a:schemeClr val="tx1"/>
                </a:solidFill>
                <a:latin typeface="Abadi" panose="020B0604020104020204" pitchFamily="34" charset="0"/>
              </a:rPr>
              <a:t>1 if booster does land sucessfully</a:t>
            </a:r>
          </a:p>
          <a:p>
            <a:pPr marL="0" indent="0">
              <a:lnSpc>
                <a:spcPct val="120000"/>
              </a:lnSpc>
              <a:spcBef>
                <a:spcPts val="1400"/>
              </a:spcBef>
              <a:buNone/>
            </a:pPr>
            <a:r>
              <a:rPr lang="en-US" sz="1500" b="1" u="sng" dirty="0">
                <a:solidFill>
                  <a:schemeClr val="tx1"/>
                </a:solidFill>
                <a:latin typeface="Abadi" panose="020B0604020104020204" pitchFamily="34" charset="0"/>
              </a:rPr>
              <a:t>3) Explortatory Data Analysis</a:t>
            </a:r>
          </a:p>
          <a:p>
            <a:pPr>
              <a:lnSpc>
                <a:spcPct val="120000"/>
              </a:lnSpc>
              <a:spcBef>
                <a:spcPts val="1400"/>
              </a:spcBef>
            </a:pPr>
            <a:r>
              <a:rPr lang="en-US" sz="1500" dirty="0">
                <a:solidFill>
                  <a:schemeClr val="tx1"/>
                </a:solidFill>
                <a:latin typeface="Abadi" panose="020B0604020104020204" pitchFamily="34" charset="0"/>
              </a:rPr>
              <a:t>Using Matplotlib and Seaborn to create visualtin that shjow realstionships between differet variables and find any trends of pattersn in the plots</a:t>
            </a:r>
          </a:p>
          <a:p>
            <a:pPr>
              <a:lnSpc>
                <a:spcPct val="120000"/>
              </a:lnSpc>
              <a:spcBef>
                <a:spcPts val="1400"/>
              </a:spcBef>
            </a:pPr>
            <a:r>
              <a:rPr lang="en-US" sz="1500" dirty="0">
                <a:solidFill>
                  <a:schemeClr val="tx1"/>
                </a:solidFill>
                <a:latin typeface="Abadi" panose="020B0604020104020204" pitchFamily="34" charset="0"/>
              </a:rPr>
              <a:t>Used SQL to query through the SPACEX to find certain data </a:t>
            </a:r>
          </a:p>
        </p:txBody>
      </p:sp>
      <p:sp>
        <p:nvSpPr>
          <p:cNvPr id="10" name="Rectangle: Diagonal Corners Rounded 9">
            <a:extLst>
              <a:ext uri="{FF2B5EF4-FFF2-40B4-BE49-F238E27FC236}">
                <a16:creationId xmlns:a16="http://schemas.microsoft.com/office/drawing/2014/main" id="{98B586F0-393D-875E-FAE1-F7B7B47F0D1D}"/>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7" name="Rectangle 6" descr="Open Enrollment">
            <a:extLst>
              <a:ext uri="{FF2B5EF4-FFF2-40B4-BE49-F238E27FC236}">
                <a16:creationId xmlns:a16="http://schemas.microsoft.com/office/drawing/2014/main" id="{6A9FEA1E-88C8-D9D4-6C19-0B430078D42E}"/>
              </a:ext>
            </a:extLst>
          </p:cNvPr>
          <p:cNvSpPr/>
          <p:nvPr/>
        </p:nvSpPr>
        <p:spPr>
          <a:xfrm>
            <a:off x="11203605" y="498174"/>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214503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useBgFill="1">
        <p:nvSpPr>
          <p:cNvPr id="40" name="Rectangle 29">
            <a:extLst>
              <a:ext uri="{FF2B5EF4-FFF2-40B4-BE49-F238E27FC236}">
                <a16:creationId xmlns:a16="http://schemas.microsoft.com/office/drawing/2014/main" id="{AB38281C-5B72-439A-95E9-9776D5051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9640556-A139-9275-68C1-15428C03E39B}"/>
              </a:ext>
            </a:extLst>
          </p:cNvPr>
          <p:cNvSpPr txBox="1">
            <a:spLocks/>
          </p:cNvSpPr>
          <p:nvPr/>
        </p:nvSpPr>
        <p:spPr>
          <a:xfrm>
            <a:off x="4761067" y="191731"/>
            <a:ext cx="6542682" cy="137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tx1"/>
                </a:solidFill>
                <a:effectLst>
                  <a:glow rad="38100">
                    <a:schemeClr val="bg1">
                      <a:lumMod val="65000"/>
                      <a:lumOff val="35000"/>
                      <a:alpha val="40000"/>
                    </a:schemeClr>
                  </a:glow>
                </a:effectLst>
                <a:latin typeface="Abadi" panose="020B0604020104020204" pitchFamily="34" charset="0"/>
                <a:ea typeface="+mj-ea"/>
                <a:cs typeface="+mj-cs"/>
              </a:rPr>
              <a:t>Classification Accuracy</a:t>
            </a:r>
          </a:p>
        </p:txBody>
      </p:sp>
      <p:sp>
        <p:nvSpPr>
          <p:cNvPr id="41" name="Rectangle 31">
            <a:extLst>
              <a:ext uri="{FF2B5EF4-FFF2-40B4-BE49-F238E27FC236}">
                <a16:creationId xmlns:a16="http://schemas.microsoft.com/office/drawing/2014/main" id="{D3B647BC-3C43-4D85-A960-70D8607F9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AF5DE62-2C68-CA93-3CC0-66ED7FD52AFC}"/>
              </a:ext>
            </a:extLst>
          </p:cNvPr>
          <p:cNvPicPr>
            <a:picLocks noChangeAspect="1"/>
          </p:cNvPicPr>
          <p:nvPr/>
        </p:nvPicPr>
        <p:blipFill>
          <a:blip r:embed="rId4"/>
          <a:stretch>
            <a:fillRect/>
          </a:stretch>
        </p:blipFill>
        <p:spPr>
          <a:xfrm>
            <a:off x="4777135" y="3733800"/>
            <a:ext cx="7290470" cy="2766817"/>
          </a:xfrm>
          <a:prstGeom prst="rect">
            <a:avLst/>
          </a:prstGeom>
        </p:spPr>
      </p:pic>
      <p:pic>
        <p:nvPicPr>
          <p:cNvPr id="19" name="Picture 18">
            <a:extLst>
              <a:ext uri="{FF2B5EF4-FFF2-40B4-BE49-F238E27FC236}">
                <a16:creationId xmlns:a16="http://schemas.microsoft.com/office/drawing/2014/main" id="{63EBB18A-2DBB-EB9E-046C-432A6FDB202F}"/>
              </a:ext>
            </a:extLst>
          </p:cNvPr>
          <p:cNvPicPr>
            <a:picLocks noChangeAspect="1"/>
          </p:cNvPicPr>
          <p:nvPr/>
        </p:nvPicPr>
        <p:blipFill>
          <a:blip r:embed="rId5"/>
          <a:stretch>
            <a:fillRect/>
          </a:stretch>
        </p:blipFill>
        <p:spPr>
          <a:xfrm>
            <a:off x="112566" y="154065"/>
            <a:ext cx="4399837" cy="3274935"/>
          </a:xfrm>
          <a:prstGeom prst="rect">
            <a:avLst/>
          </a:prstGeom>
        </p:spPr>
      </p:pic>
      <p:pic>
        <p:nvPicPr>
          <p:cNvPr id="17" name="Picture 16">
            <a:extLst>
              <a:ext uri="{FF2B5EF4-FFF2-40B4-BE49-F238E27FC236}">
                <a16:creationId xmlns:a16="http://schemas.microsoft.com/office/drawing/2014/main" id="{44EF1645-8D78-0C13-FF1B-2A1780C52CD7}"/>
              </a:ext>
            </a:extLst>
          </p:cNvPr>
          <p:cNvPicPr>
            <a:picLocks noChangeAspect="1"/>
          </p:cNvPicPr>
          <p:nvPr/>
        </p:nvPicPr>
        <p:blipFill>
          <a:blip r:embed="rId6"/>
          <a:stretch>
            <a:fillRect/>
          </a:stretch>
        </p:blipFill>
        <p:spPr>
          <a:xfrm>
            <a:off x="112567" y="3429000"/>
            <a:ext cx="4399836" cy="3274934"/>
          </a:xfrm>
          <a:prstGeom prst="rect">
            <a:avLst/>
          </a:prstGeom>
        </p:spPr>
      </p:pic>
      <p:sp>
        <p:nvSpPr>
          <p:cNvPr id="25" name="TextBox 24">
            <a:extLst>
              <a:ext uri="{FF2B5EF4-FFF2-40B4-BE49-F238E27FC236}">
                <a16:creationId xmlns:a16="http://schemas.microsoft.com/office/drawing/2014/main" id="{AB5BBB92-A5B3-7AE3-9CC0-95F02AFE5AEE}"/>
              </a:ext>
            </a:extLst>
          </p:cNvPr>
          <p:cNvSpPr txBox="1"/>
          <p:nvPr/>
        </p:nvSpPr>
        <p:spPr>
          <a:xfrm>
            <a:off x="4913491" y="1972110"/>
            <a:ext cx="6290114" cy="2168740"/>
          </a:xfrm>
          <a:prstGeom prst="rect">
            <a:avLst/>
          </a:prstGeom>
        </p:spPr>
        <p:txBody>
          <a:bodyPr vert="horz" lIns="91440" tIns="45720" rIns="91440" bIns="45720" rtlCol="0" anchor="ctr">
            <a:normAutofit lnSpcReduction="10000"/>
          </a:bodyPr>
          <a:lstStyle/>
          <a:p>
            <a:pPr algn="ctr"/>
            <a:r>
              <a:rPr lang="en-US" b="1" i="1" u="sng" dirty="0">
                <a:solidFill>
                  <a:srgbClr val="ECECEC"/>
                </a:solidFill>
                <a:effectLst/>
                <a:latin typeface="Abadi" panose="020B0604020104020204" pitchFamily="34" charset="0"/>
              </a:rPr>
              <a:t>Model with the Highest Classification Accuracy: </a:t>
            </a:r>
          </a:p>
          <a:p>
            <a:pPr marL="285750" indent="-285750" algn="ctr">
              <a:buFont typeface="Arial" panose="020B0604020202020204" pitchFamily="34" charset="0"/>
              <a:buChar char="•"/>
            </a:pPr>
            <a:r>
              <a:rPr lang="en-US" b="0" i="0" dirty="0">
                <a:solidFill>
                  <a:srgbClr val="ECECEC"/>
                </a:solidFill>
                <a:effectLst/>
                <a:latin typeface="Abadi" panose="020B0604020104020204" pitchFamily="34" charset="0"/>
              </a:rPr>
              <a:t>Decision Tree model has the highest Best Score</a:t>
            </a:r>
          </a:p>
          <a:p>
            <a:pPr marL="742950" lvl="1" indent="-285750" algn="ctr">
              <a:buFont typeface="Arial" panose="020B0604020202020204" pitchFamily="34" charset="0"/>
              <a:buChar char="•"/>
            </a:pPr>
            <a:r>
              <a:rPr lang="en-US" dirty="0">
                <a:solidFill>
                  <a:srgbClr val="ECECEC"/>
                </a:solidFill>
                <a:latin typeface="Abadi" panose="020B0604020104020204" pitchFamily="34" charset="0"/>
              </a:rPr>
              <a:t>Best Score: </a:t>
            </a:r>
            <a:r>
              <a:rPr lang="en-US" b="0" i="0" dirty="0">
                <a:solidFill>
                  <a:srgbClr val="ECECEC"/>
                </a:solidFill>
                <a:effectLst/>
                <a:latin typeface="Abadi" panose="020B0604020104020204" pitchFamily="34" charset="0"/>
              </a:rPr>
              <a:t>87.50%</a:t>
            </a:r>
          </a:p>
          <a:p>
            <a:pPr marL="742950" lvl="1" indent="-285750" algn="ctr">
              <a:buFont typeface="Arial" panose="020B0604020202020204" pitchFamily="34" charset="0"/>
              <a:buChar char="•"/>
            </a:pPr>
            <a:r>
              <a:rPr lang="en-US" dirty="0">
                <a:solidFill>
                  <a:srgbClr val="ECECEC"/>
                </a:solidFill>
                <a:latin typeface="Abadi" panose="020B0604020104020204" pitchFamily="34" charset="0"/>
              </a:rPr>
              <a:t>Accuracy Score: 83.33%</a:t>
            </a:r>
            <a:endParaRPr lang="en-US" b="0" i="0" dirty="0">
              <a:solidFill>
                <a:srgbClr val="ECECEC"/>
              </a:solidFill>
              <a:effectLst/>
              <a:latin typeface="Abadi" panose="020B0604020104020204" pitchFamily="34" charset="0"/>
            </a:endParaRPr>
          </a:p>
          <a:p>
            <a:pPr algn="ctr"/>
            <a:endParaRPr lang="en-US" b="0" i="1" u="sng" dirty="0">
              <a:solidFill>
                <a:srgbClr val="ECECEC"/>
              </a:solidFill>
              <a:effectLst/>
              <a:latin typeface="Abadi" panose="020B0604020104020204" pitchFamily="34" charset="0"/>
            </a:endParaRPr>
          </a:p>
          <a:p>
            <a:pPr algn="ctr"/>
            <a:r>
              <a:rPr lang="en-US" b="1" i="1" u="sng" dirty="0">
                <a:solidFill>
                  <a:srgbClr val="ECECEC"/>
                </a:solidFill>
                <a:effectLst/>
                <a:latin typeface="Abadi" panose="020B0604020104020204" pitchFamily="34" charset="0"/>
              </a:rPr>
              <a:t>Bar Charts:</a:t>
            </a:r>
          </a:p>
          <a:p>
            <a:pPr marL="285750" indent="-285750" algn="ctr">
              <a:buFont typeface="Arial" panose="020B0604020202020204" pitchFamily="34" charset="0"/>
              <a:buChar char="•"/>
            </a:pPr>
            <a:r>
              <a:rPr lang="en-US" b="0" i="0" dirty="0">
                <a:solidFill>
                  <a:srgbClr val="ECECEC"/>
                </a:solidFill>
                <a:effectLst/>
                <a:latin typeface="Abadi" panose="020B0604020104020204" pitchFamily="34" charset="0"/>
              </a:rPr>
              <a:t>Best Scores of All Algorithms</a:t>
            </a:r>
          </a:p>
          <a:p>
            <a:pPr marL="285750" indent="-285750" algn="ctr">
              <a:buFont typeface="Arial" panose="020B0604020202020204" pitchFamily="34" charset="0"/>
              <a:buChar char="•"/>
            </a:pPr>
            <a:r>
              <a:rPr lang="en-US" b="0" i="0" dirty="0">
                <a:solidFill>
                  <a:srgbClr val="ECECEC"/>
                </a:solidFill>
                <a:effectLst/>
                <a:latin typeface="Abadi" panose="020B0604020104020204" pitchFamily="34" charset="0"/>
              </a:rPr>
              <a:t>Accuracy Scores of All Algorithms</a:t>
            </a:r>
          </a:p>
          <a:p>
            <a:pPr defTabSz="457200">
              <a:spcBef>
                <a:spcPct val="20000"/>
              </a:spcBef>
              <a:spcAft>
                <a:spcPts val="600"/>
              </a:spcAft>
              <a:buClr>
                <a:schemeClr val="tx1"/>
              </a:buClr>
              <a:buSzPct val="100000"/>
            </a:pPr>
            <a:endParaRPr lang="en-US" cap="small" dirty="0">
              <a:effectLst>
                <a:glow rad="38100">
                  <a:schemeClr val="bg1">
                    <a:lumMod val="50000"/>
                    <a:lumOff val="50000"/>
                    <a:alpha val="20000"/>
                  </a:schemeClr>
                </a:glow>
              </a:effectLst>
              <a:latin typeface="Abadi" panose="020B0604020104020204" pitchFamily="34" charset="0"/>
            </a:endParaRPr>
          </a:p>
          <a:p>
            <a:pPr lvl="2" defTabSz="457200">
              <a:spcBef>
                <a:spcPct val="20000"/>
              </a:spcBef>
              <a:spcAft>
                <a:spcPts val="600"/>
              </a:spcAft>
              <a:buClr>
                <a:schemeClr val="tx1"/>
              </a:buClr>
              <a:buSzPct val="100000"/>
            </a:pPr>
            <a:endParaRPr lang="en-US" cap="small" dirty="0">
              <a:effectLst>
                <a:glow rad="38100">
                  <a:schemeClr val="bg1">
                    <a:lumMod val="50000"/>
                    <a:lumOff val="50000"/>
                    <a:alpha val="20000"/>
                  </a:schemeClr>
                </a:glow>
              </a:effectLst>
              <a:latin typeface="Abadi" panose="020B0604020104020204" pitchFamily="34" charset="0"/>
            </a:endParaRPr>
          </a:p>
          <a:p>
            <a:pPr marL="628650" lvl="1" indent="-171450" defTabSz="457200">
              <a:spcBef>
                <a:spcPct val="20000"/>
              </a:spcBef>
              <a:spcAft>
                <a:spcPts val="600"/>
              </a:spcAft>
              <a:buClr>
                <a:schemeClr val="tx1"/>
              </a:buClr>
              <a:buSzPct val="100000"/>
              <a:buFont typeface="Arial"/>
              <a:buChar char="•"/>
            </a:pPr>
            <a:endParaRPr lang="en-US" u="sng"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4262B2D3-8756-0677-90D2-3E1F470603F5}"/>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AC6D9A40-9A60-34E3-889D-5D3FDE3ED343}"/>
              </a:ext>
            </a:extLst>
          </p:cNvPr>
          <p:cNvSpPr/>
          <p:nvPr/>
        </p:nvSpPr>
        <p:spPr>
          <a:xfrm>
            <a:off x="11203605" y="498174"/>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F64B6BCB-EFDB-1AA5-EFFA-4B8A3C0D7DAC}"/>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54CEA2E0-93F7-B3D7-2218-A606A86090AC}"/>
              </a:ext>
            </a:extLst>
          </p:cNvPr>
          <p:cNvSpPr/>
          <p:nvPr/>
        </p:nvSpPr>
        <p:spPr>
          <a:xfrm>
            <a:off x="11203605" y="425731"/>
            <a:ext cx="630000" cy="630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5" name="TextBox 14">
            <a:extLst>
              <a:ext uri="{FF2B5EF4-FFF2-40B4-BE49-F238E27FC236}">
                <a16:creationId xmlns:a16="http://schemas.microsoft.com/office/drawing/2014/main" id="{FD419FD6-749E-99D8-4261-C18C7F252C92}"/>
              </a:ext>
            </a:extLst>
          </p:cNvPr>
          <p:cNvSpPr txBox="1"/>
          <p:nvPr/>
        </p:nvSpPr>
        <p:spPr>
          <a:xfrm>
            <a:off x="212294" y="3612903"/>
            <a:ext cx="5971605" cy="840853"/>
          </a:xfrm>
          <a:prstGeom prst="rect">
            <a:avLst/>
          </a:prstGeom>
        </p:spPr>
        <p:txBody>
          <a:bodyPr vert="horz" lIns="91440" tIns="45720" rIns="91440" bIns="45720" rtlCol="0" anchor="ctr">
            <a:noAutofit/>
          </a:bodyPr>
          <a:lstStyle/>
          <a:p>
            <a:pPr marL="628650" lvl="1" indent="-171450" defTabSz="457200">
              <a:lnSpc>
                <a:spcPct val="90000"/>
              </a:lnSpc>
              <a:spcBef>
                <a:spcPct val="20000"/>
              </a:spcBef>
              <a:spcAft>
                <a:spcPts val="600"/>
              </a:spcAft>
              <a:buClr>
                <a:schemeClr val="tx1"/>
              </a:buClr>
              <a:buSzPct val="100000"/>
              <a:buFont typeface="Arial"/>
              <a:buChar char="•"/>
            </a:pPr>
            <a:endParaRPr lang="en-US" sz="1400" u="sng" cap="small" dirty="0">
              <a:effectLst>
                <a:glow rad="38100">
                  <a:schemeClr val="bg1">
                    <a:lumMod val="50000"/>
                    <a:lumOff val="50000"/>
                    <a:alpha val="20000"/>
                  </a:schemeClr>
                </a:glow>
              </a:effectLst>
              <a:latin typeface="Abadi" panose="020B0604020104020204" pitchFamily="34" charset="0"/>
            </a:endParaRPr>
          </a:p>
        </p:txBody>
      </p:sp>
    </p:spTree>
    <p:extLst>
      <p:ext uri="{BB962C8B-B14F-4D97-AF65-F5344CB8AC3E}">
        <p14:creationId xmlns:p14="http://schemas.microsoft.com/office/powerpoint/2010/main" val="1595903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F5F28DF4-08D5-4BC4-84A1-C0DCA66F4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9640556-A139-9275-68C1-15428C03E39B}"/>
              </a:ext>
            </a:extLst>
          </p:cNvPr>
          <p:cNvSpPr txBox="1">
            <a:spLocks/>
          </p:cNvSpPr>
          <p:nvPr/>
        </p:nvSpPr>
        <p:spPr>
          <a:xfrm>
            <a:off x="6204909" y="0"/>
            <a:ext cx="5122606" cy="16573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bg1"/>
                </a:solidFill>
                <a:effectLst>
                  <a:glow rad="38100">
                    <a:schemeClr val="bg1">
                      <a:lumMod val="65000"/>
                      <a:lumOff val="35000"/>
                      <a:alpha val="40000"/>
                    </a:schemeClr>
                  </a:glow>
                </a:effectLst>
                <a:latin typeface="Abadi" panose="020B0604020104020204" pitchFamily="34" charset="0"/>
                <a:ea typeface="+mj-ea"/>
                <a:cs typeface="+mj-cs"/>
              </a:rPr>
              <a:t>Confusion Matrix</a:t>
            </a:r>
          </a:p>
        </p:txBody>
      </p:sp>
      <p:sp>
        <p:nvSpPr>
          <p:cNvPr id="32" name="Rounded Rectangle 7">
            <a:extLst>
              <a:ext uri="{FF2B5EF4-FFF2-40B4-BE49-F238E27FC236}">
                <a16:creationId xmlns:a16="http://schemas.microsoft.com/office/drawing/2014/main" id="{89AE0452-FADF-4CC9-8A9B-B5393D499F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924" y="620720"/>
            <a:ext cx="5441895"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4E5178D-FFE0-12F7-5140-DC572D27AAAC}"/>
              </a:ext>
            </a:extLst>
          </p:cNvPr>
          <p:cNvPicPr>
            <a:picLocks noChangeAspect="1"/>
          </p:cNvPicPr>
          <p:nvPr/>
        </p:nvPicPr>
        <p:blipFill>
          <a:blip r:embed="rId3"/>
          <a:stretch>
            <a:fillRect/>
          </a:stretch>
        </p:blipFill>
        <p:spPr>
          <a:xfrm>
            <a:off x="864486" y="965147"/>
            <a:ext cx="5037400" cy="4721278"/>
          </a:xfrm>
          <a:prstGeom prst="rect">
            <a:avLst/>
          </a:prstGeom>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4262B2D3-8756-0677-90D2-3E1F470603F5}"/>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AC6D9A40-9A60-34E3-889D-5D3FDE3ED343}"/>
              </a:ext>
            </a:extLst>
          </p:cNvPr>
          <p:cNvSpPr/>
          <p:nvPr/>
        </p:nvSpPr>
        <p:spPr>
          <a:xfrm>
            <a:off x="11203605" y="498174"/>
            <a:ext cx="630000" cy="63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F64B6BCB-EFDB-1AA5-EFFA-4B8A3C0D7DAC}"/>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54CEA2E0-93F7-B3D7-2218-A606A86090AC}"/>
              </a:ext>
            </a:extLst>
          </p:cNvPr>
          <p:cNvSpPr/>
          <p:nvPr/>
        </p:nvSpPr>
        <p:spPr>
          <a:xfrm>
            <a:off x="11203605" y="425731"/>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TextBox 9">
            <a:extLst>
              <a:ext uri="{FF2B5EF4-FFF2-40B4-BE49-F238E27FC236}">
                <a16:creationId xmlns:a16="http://schemas.microsoft.com/office/drawing/2014/main" id="{FD66E3A2-4B0B-26F5-739B-9F3173C0F362}"/>
              </a:ext>
            </a:extLst>
          </p:cNvPr>
          <p:cNvSpPr txBox="1"/>
          <p:nvPr/>
        </p:nvSpPr>
        <p:spPr>
          <a:xfrm>
            <a:off x="6094819" y="1362174"/>
            <a:ext cx="5982086" cy="5281978"/>
          </a:xfrm>
          <a:prstGeom prst="rect">
            <a:avLst/>
          </a:prstGeom>
        </p:spPr>
        <p:txBody>
          <a:bodyPr vert="horz" lIns="91440" tIns="45720" rIns="91440" bIns="45720" rtlCol="0" anchor="ctr">
            <a:noAutofit/>
          </a:bodyPr>
          <a:lstStyle/>
          <a:p>
            <a:pPr algn="ctr"/>
            <a:r>
              <a:rPr lang="en-US" sz="1700" b="1" i="1" u="sng" dirty="0">
                <a:solidFill>
                  <a:srgbClr val="ECECEC"/>
                </a:solidFill>
                <a:effectLst/>
                <a:latin typeface="Abadi" panose="020B0604020104020204" pitchFamily="34" charset="0"/>
              </a:rPr>
              <a:t>Decision Tree Confusion Matrix Analysis</a:t>
            </a:r>
          </a:p>
          <a:p>
            <a:pPr marL="285750" indent="-285750" algn="ctr">
              <a:lnSpc>
                <a:spcPct val="150000"/>
              </a:lnSpc>
              <a:buFont typeface="Arial" panose="020B0604020202020204" pitchFamily="34" charset="0"/>
              <a:buChar char="•"/>
            </a:pPr>
            <a:r>
              <a:rPr lang="en-US" sz="1700" b="0" dirty="0">
                <a:solidFill>
                  <a:srgbClr val="ECECEC"/>
                </a:solidFill>
                <a:effectLst/>
                <a:latin typeface="Abadi" panose="020B0604020104020204" pitchFamily="34" charset="0"/>
              </a:rPr>
              <a:t>The confusion matrix represents a total of 18 results from the best classification algorithm. </a:t>
            </a:r>
          </a:p>
          <a:p>
            <a:pPr marL="342900" indent="-342900" algn="ctr">
              <a:lnSpc>
                <a:spcPct val="150000"/>
              </a:lnSpc>
              <a:buFont typeface="+mj-lt"/>
              <a:buAutoNum type="arabicPeriod"/>
            </a:pPr>
            <a:r>
              <a:rPr lang="en-US" sz="1700" b="0" dirty="0">
                <a:solidFill>
                  <a:srgbClr val="ECECEC"/>
                </a:solidFill>
                <a:effectLst/>
                <a:latin typeface="Abadi" panose="020B0604020104020204" pitchFamily="34" charset="0"/>
              </a:rPr>
              <a:t>The model performed well in predicting successful landings, 12 out of 18 correct predictions.</a:t>
            </a:r>
          </a:p>
          <a:p>
            <a:pPr marL="342900" indent="-342900" algn="ctr">
              <a:lnSpc>
                <a:spcPct val="150000"/>
              </a:lnSpc>
              <a:buFont typeface="+mj-lt"/>
              <a:buAutoNum type="arabicPeriod"/>
            </a:pPr>
            <a:r>
              <a:rPr lang="en-US" sz="1700" b="0" dirty="0">
                <a:solidFill>
                  <a:srgbClr val="ECECEC"/>
                </a:solidFill>
                <a:effectLst/>
                <a:latin typeface="Abadi" panose="020B0604020104020204" pitchFamily="34" charset="0"/>
              </a:rPr>
              <a:t>There were instances where the model incorrectly predicted a successful landing when it did not occur (1 out of 18).</a:t>
            </a:r>
          </a:p>
          <a:p>
            <a:pPr marL="342900" indent="-342900" algn="ctr">
              <a:lnSpc>
                <a:spcPct val="150000"/>
              </a:lnSpc>
              <a:buFont typeface="+mj-lt"/>
              <a:buAutoNum type="arabicPeriod"/>
            </a:pPr>
            <a:r>
              <a:rPr lang="en-US" sz="1700" b="0" dirty="0">
                <a:solidFill>
                  <a:srgbClr val="ECECEC"/>
                </a:solidFill>
                <a:effectLst/>
                <a:latin typeface="Abadi" panose="020B0604020104020204" pitchFamily="34" charset="0"/>
              </a:rPr>
              <a:t>The model's accuracy in predicting failed landings was 5 out of 18 correct predictions.</a:t>
            </a:r>
            <a:endParaRPr lang="en-US" sz="1700" cap="small" dirty="0">
              <a:effectLst>
                <a:glow rad="38100">
                  <a:schemeClr val="bg1">
                    <a:lumMod val="50000"/>
                    <a:lumOff val="50000"/>
                    <a:alpha val="20000"/>
                  </a:schemeClr>
                </a:glow>
              </a:effectLst>
              <a:latin typeface="Abadi" panose="020B0604020104020204" pitchFamily="34" charset="0"/>
            </a:endParaRPr>
          </a:p>
          <a:p>
            <a:pPr lvl="2" defTabSz="457200">
              <a:spcBef>
                <a:spcPct val="20000"/>
              </a:spcBef>
              <a:spcAft>
                <a:spcPts val="600"/>
              </a:spcAft>
              <a:buClr>
                <a:schemeClr val="tx1"/>
              </a:buClr>
              <a:buSzPct val="100000"/>
            </a:pPr>
            <a:endParaRPr lang="en-US" sz="1600" cap="small" dirty="0">
              <a:effectLst>
                <a:glow rad="38100">
                  <a:schemeClr val="bg1">
                    <a:lumMod val="50000"/>
                    <a:lumOff val="50000"/>
                    <a:alpha val="20000"/>
                  </a:schemeClr>
                </a:glow>
              </a:effectLst>
              <a:latin typeface="Abadi" panose="020B0604020104020204" pitchFamily="34" charset="0"/>
            </a:endParaRPr>
          </a:p>
          <a:p>
            <a:pPr marL="628650" lvl="1" indent="-171450" defTabSz="457200">
              <a:spcBef>
                <a:spcPct val="20000"/>
              </a:spcBef>
              <a:spcAft>
                <a:spcPts val="600"/>
              </a:spcAft>
              <a:buClr>
                <a:schemeClr val="tx1"/>
              </a:buClr>
              <a:buSzPct val="100000"/>
              <a:buFont typeface="Arial"/>
              <a:buChar char="•"/>
            </a:pPr>
            <a:endParaRPr lang="en-US" sz="1600" u="sng"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3245664135"/>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284480" y="67102"/>
            <a:ext cx="7011800" cy="79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Conclusions </a:t>
            </a:r>
          </a:p>
        </p:txBody>
      </p:sp>
      <p:sp>
        <p:nvSpPr>
          <p:cNvPr id="25" name="TextBox 24">
            <a:extLst>
              <a:ext uri="{FF2B5EF4-FFF2-40B4-BE49-F238E27FC236}">
                <a16:creationId xmlns:a16="http://schemas.microsoft.com/office/drawing/2014/main" id="{AB5BBB92-A5B3-7AE3-9CC0-95F02AFE5AEE}"/>
              </a:ext>
            </a:extLst>
          </p:cNvPr>
          <p:cNvSpPr txBox="1"/>
          <p:nvPr/>
        </p:nvSpPr>
        <p:spPr>
          <a:xfrm>
            <a:off x="124395" y="1959497"/>
            <a:ext cx="5971605" cy="394600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1"/>
              </a:buClr>
              <a:buSzPct val="100000"/>
            </a:pPr>
            <a:endParaRPr lang="en-US" u="sng" cap="small" dirty="0">
              <a:effectLst>
                <a:glow rad="38100">
                  <a:schemeClr val="bg1">
                    <a:lumMod val="50000"/>
                    <a:lumOff val="50000"/>
                    <a:alpha val="20000"/>
                  </a:schemeClr>
                </a:glow>
              </a:effectLst>
              <a:latin typeface="Abadi" panose="020B0604020104020204" pitchFamily="34" charset="0"/>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Diagonal Corners Rounded 7">
            <a:extLst>
              <a:ext uri="{FF2B5EF4-FFF2-40B4-BE49-F238E27FC236}">
                <a16:creationId xmlns:a16="http://schemas.microsoft.com/office/drawing/2014/main" id="{2A7ED9BA-2704-F563-208A-01A503C3580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9" name="Rectangle 8" descr="Flow">
            <a:extLst>
              <a:ext uri="{FF2B5EF4-FFF2-40B4-BE49-F238E27FC236}">
                <a16:creationId xmlns:a16="http://schemas.microsoft.com/office/drawing/2014/main" id="{0089136A-6B3D-190E-5CC8-5DB1E36859A3}"/>
              </a:ext>
            </a:extLst>
          </p:cNvPr>
          <p:cNvSpPr/>
          <p:nvPr/>
        </p:nvSpPr>
        <p:spPr>
          <a:xfrm>
            <a:off x="11239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2" name="Picture 11">
            <a:extLst>
              <a:ext uri="{FF2B5EF4-FFF2-40B4-BE49-F238E27FC236}">
                <a16:creationId xmlns:a16="http://schemas.microsoft.com/office/drawing/2014/main" id="{0C498DD7-7B1B-C100-AC66-27D90E05BF7B}"/>
              </a:ext>
            </a:extLst>
          </p:cNvPr>
          <p:cNvPicPr>
            <a:picLocks noChangeAspect="1"/>
          </p:cNvPicPr>
          <p:nvPr/>
        </p:nvPicPr>
        <p:blipFill>
          <a:blip r:embed="rId9"/>
          <a:stretch>
            <a:fillRect/>
          </a:stretch>
        </p:blipFill>
        <p:spPr>
          <a:xfrm>
            <a:off x="5131615" y="51746"/>
            <a:ext cx="5639989" cy="2111158"/>
          </a:xfrm>
          <a:prstGeom prst="rect">
            <a:avLst/>
          </a:prstGeom>
        </p:spPr>
      </p:pic>
      <p:pic>
        <p:nvPicPr>
          <p:cNvPr id="15" name="Picture 14">
            <a:extLst>
              <a:ext uri="{FF2B5EF4-FFF2-40B4-BE49-F238E27FC236}">
                <a16:creationId xmlns:a16="http://schemas.microsoft.com/office/drawing/2014/main" id="{833A9147-C9AC-FCD6-34EB-6A89E7EEBAA1}"/>
              </a:ext>
            </a:extLst>
          </p:cNvPr>
          <p:cNvPicPr>
            <a:picLocks noChangeAspect="1"/>
          </p:cNvPicPr>
          <p:nvPr/>
        </p:nvPicPr>
        <p:blipFill>
          <a:blip r:embed="rId10"/>
          <a:stretch>
            <a:fillRect/>
          </a:stretch>
        </p:blipFill>
        <p:spPr>
          <a:xfrm>
            <a:off x="5131615" y="4884434"/>
            <a:ext cx="6850834" cy="1921820"/>
          </a:xfrm>
          <a:prstGeom prst="rect">
            <a:avLst/>
          </a:prstGeom>
        </p:spPr>
      </p:pic>
      <p:graphicFrame>
        <p:nvGraphicFramePr>
          <p:cNvPr id="27" name="TextBox 9">
            <a:extLst>
              <a:ext uri="{FF2B5EF4-FFF2-40B4-BE49-F238E27FC236}">
                <a16:creationId xmlns:a16="http://schemas.microsoft.com/office/drawing/2014/main" id="{6DDC2969-E4DA-949D-B5BD-0EC1DDD83E09}"/>
              </a:ext>
            </a:extLst>
          </p:cNvPr>
          <p:cNvGraphicFramePr/>
          <p:nvPr>
            <p:extLst>
              <p:ext uri="{D42A27DB-BD31-4B8C-83A1-F6EECF244321}">
                <p14:modId xmlns:p14="http://schemas.microsoft.com/office/powerpoint/2010/main" val="2063150055"/>
              </p:ext>
            </p:extLst>
          </p:nvPr>
        </p:nvGraphicFramePr>
        <p:xfrm>
          <a:off x="284480" y="952500"/>
          <a:ext cx="4687051" cy="5691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pic>
        <p:nvPicPr>
          <p:cNvPr id="10" name="Picture 9">
            <a:extLst>
              <a:ext uri="{FF2B5EF4-FFF2-40B4-BE49-F238E27FC236}">
                <a16:creationId xmlns:a16="http://schemas.microsoft.com/office/drawing/2014/main" id="{16F3E77D-4A3D-4703-B524-5E57F47A74F2}"/>
              </a:ext>
            </a:extLst>
          </p:cNvPr>
          <p:cNvPicPr>
            <a:picLocks noChangeAspect="1"/>
          </p:cNvPicPr>
          <p:nvPr/>
        </p:nvPicPr>
        <p:blipFill rotWithShape="1">
          <a:blip r:embed="rId16"/>
          <a:srcRect l="1117"/>
          <a:stretch/>
        </p:blipFill>
        <p:spPr>
          <a:xfrm>
            <a:off x="5157046" y="2435021"/>
            <a:ext cx="6750474" cy="2339974"/>
          </a:xfrm>
          <a:prstGeom prst="rect">
            <a:avLst/>
          </a:prstGeom>
        </p:spPr>
      </p:pic>
      <p:sp>
        <p:nvSpPr>
          <p:cNvPr id="16" name="TextBox 15">
            <a:extLst>
              <a:ext uri="{FF2B5EF4-FFF2-40B4-BE49-F238E27FC236}">
                <a16:creationId xmlns:a16="http://schemas.microsoft.com/office/drawing/2014/main" id="{B2DE9609-9362-1646-B4B8-52D986FE6920}"/>
              </a:ext>
            </a:extLst>
          </p:cNvPr>
          <p:cNvSpPr txBox="1"/>
          <p:nvPr/>
        </p:nvSpPr>
        <p:spPr>
          <a:xfrm>
            <a:off x="5771754" y="83672"/>
            <a:ext cx="2376932" cy="369332"/>
          </a:xfrm>
          <a:prstGeom prst="rect">
            <a:avLst/>
          </a:prstGeom>
          <a:noFill/>
        </p:spPr>
        <p:txBody>
          <a:bodyPr wrap="square">
            <a:spAutoFit/>
          </a:bodyPr>
          <a:lstStyle/>
          <a:p>
            <a:pPr algn="ctr"/>
            <a:r>
              <a:rPr lang="en-US" b="1" i="1" dirty="0">
                <a:solidFill>
                  <a:schemeClr val="bg1"/>
                </a:solidFill>
              </a:rPr>
              <a:t>Figure 1</a:t>
            </a:r>
          </a:p>
        </p:txBody>
      </p:sp>
      <p:sp>
        <p:nvSpPr>
          <p:cNvPr id="17" name="TextBox 16">
            <a:extLst>
              <a:ext uri="{FF2B5EF4-FFF2-40B4-BE49-F238E27FC236}">
                <a16:creationId xmlns:a16="http://schemas.microsoft.com/office/drawing/2014/main" id="{F86209DE-5C09-BDF2-18E0-3D1717760992}"/>
              </a:ext>
            </a:extLst>
          </p:cNvPr>
          <p:cNvSpPr txBox="1"/>
          <p:nvPr/>
        </p:nvSpPr>
        <p:spPr>
          <a:xfrm>
            <a:off x="8394672" y="2533085"/>
            <a:ext cx="2376932" cy="369332"/>
          </a:xfrm>
          <a:prstGeom prst="rect">
            <a:avLst/>
          </a:prstGeom>
          <a:noFill/>
        </p:spPr>
        <p:txBody>
          <a:bodyPr wrap="square">
            <a:spAutoFit/>
          </a:bodyPr>
          <a:lstStyle/>
          <a:p>
            <a:pPr algn="ctr"/>
            <a:r>
              <a:rPr lang="en-US" b="1" i="1" dirty="0">
                <a:solidFill>
                  <a:schemeClr val="bg1"/>
                </a:solidFill>
              </a:rPr>
              <a:t>Figure 2</a:t>
            </a:r>
          </a:p>
        </p:txBody>
      </p:sp>
      <p:sp>
        <p:nvSpPr>
          <p:cNvPr id="18" name="TextBox 17">
            <a:extLst>
              <a:ext uri="{FF2B5EF4-FFF2-40B4-BE49-F238E27FC236}">
                <a16:creationId xmlns:a16="http://schemas.microsoft.com/office/drawing/2014/main" id="{DD3AEF72-3A93-C1DC-DB26-48F760C092DD}"/>
              </a:ext>
            </a:extLst>
          </p:cNvPr>
          <p:cNvSpPr txBox="1"/>
          <p:nvPr/>
        </p:nvSpPr>
        <p:spPr>
          <a:xfrm>
            <a:off x="5841972" y="6015045"/>
            <a:ext cx="2376932" cy="369332"/>
          </a:xfrm>
          <a:prstGeom prst="rect">
            <a:avLst/>
          </a:prstGeom>
          <a:noFill/>
        </p:spPr>
        <p:txBody>
          <a:bodyPr wrap="square">
            <a:spAutoFit/>
          </a:bodyPr>
          <a:lstStyle/>
          <a:p>
            <a:pPr algn="ctr"/>
            <a:r>
              <a:rPr lang="en-US" b="1" i="1" dirty="0">
                <a:solidFill>
                  <a:schemeClr val="bg1"/>
                </a:solidFill>
              </a:rPr>
              <a:t>Figure 3</a:t>
            </a:r>
          </a:p>
        </p:txBody>
      </p:sp>
    </p:spTree>
    <p:extLst>
      <p:ext uri="{BB962C8B-B14F-4D97-AF65-F5344CB8AC3E}">
        <p14:creationId xmlns:p14="http://schemas.microsoft.com/office/powerpoint/2010/main" val="36483869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284480" y="67102"/>
            <a:ext cx="7011800" cy="79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Conclusions </a:t>
            </a:r>
          </a:p>
        </p:txBody>
      </p:sp>
      <p:sp>
        <p:nvSpPr>
          <p:cNvPr id="25" name="TextBox 24">
            <a:extLst>
              <a:ext uri="{FF2B5EF4-FFF2-40B4-BE49-F238E27FC236}">
                <a16:creationId xmlns:a16="http://schemas.microsoft.com/office/drawing/2014/main" id="{AB5BBB92-A5B3-7AE3-9CC0-95F02AFE5AEE}"/>
              </a:ext>
            </a:extLst>
          </p:cNvPr>
          <p:cNvSpPr txBox="1"/>
          <p:nvPr/>
        </p:nvSpPr>
        <p:spPr>
          <a:xfrm>
            <a:off x="124395" y="1959497"/>
            <a:ext cx="5971605" cy="394600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1"/>
              </a:buClr>
              <a:buSzPct val="100000"/>
            </a:pPr>
            <a:endParaRPr lang="en-US" u="sng" cap="small" dirty="0">
              <a:effectLst>
                <a:glow rad="38100">
                  <a:schemeClr val="bg1">
                    <a:lumMod val="50000"/>
                    <a:lumOff val="50000"/>
                    <a:alpha val="20000"/>
                  </a:schemeClr>
                </a:glow>
              </a:effectLst>
              <a:latin typeface="Abadi" panose="020B0604020104020204" pitchFamily="34" charset="0"/>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Diagonal Corners Rounded 7">
            <a:extLst>
              <a:ext uri="{FF2B5EF4-FFF2-40B4-BE49-F238E27FC236}">
                <a16:creationId xmlns:a16="http://schemas.microsoft.com/office/drawing/2014/main" id="{2A7ED9BA-2704-F563-208A-01A503C3580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9" name="Rectangle 8" descr="Flow">
            <a:extLst>
              <a:ext uri="{FF2B5EF4-FFF2-40B4-BE49-F238E27FC236}">
                <a16:creationId xmlns:a16="http://schemas.microsoft.com/office/drawing/2014/main" id="{0089136A-6B3D-190E-5CC8-5DB1E36859A3}"/>
              </a:ext>
            </a:extLst>
          </p:cNvPr>
          <p:cNvSpPr/>
          <p:nvPr/>
        </p:nvSpPr>
        <p:spPr>
          <a:xfrm>
            <a:off x="11239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9" name="Picture 18">
            <a:extLst>
              <a:ext uri="{FF2B5EF4-FFF2-40B4-BE49-F238E27FC236}">
                <a16:creationId xmlns:a16="http://schemas.microsoft.com/office/drawing/2014/main" id="{1767F9C7-1C68-CBD0-8A30-29CDB9EB3221}"/>
              </a:ext>
            </a:extLst>
          </p:cNvPr>
          <p:cNvPicPr>
            <a:picLocks noChangeAspect="1"/>
          </p:cNvPicPr>
          <p:nvPr/>
        </p:nvPicPr>
        <p:blipFill>
          <a:blip r:embed="rId9"/>
          <a:stretch>
            <a:fillRect/>
          </a:stretch>
        </p:blipFill>
        <p:spPr>
          <a:xfrm>
            <a:off x="6426959" y="4103136"/>
            <a:ext cx="4542646" cy="2194719"/>
          </a:xfrm>
          <a:prstGeom prst="rect">
            <a:avLst/>
          </a:prstGeom>
        </p:spPr>
      </p:pic>
      <p:graphicFrame>
        <p:nvGraphicFramePr>
          <p:cNvPr id="27" name="TextBox 9">
            <a:extLst>
              <a:ext uri="{FF2B5EF4-FFF2-40B4-BE49-F238E27FC236}">
                <a16:creationId xmlns:a16="http://schemas.microsoft.com/office/drawing/2014/main" id="{6DDC2969-E4DA-949D-B5BD-0EC1DDD83E09}"/>
              </a:ext>
            </a:extLst>
          </p:cNvPr>
          <p:cNvGraphicFramePr/>
          <p:nvPr>
            <p:extLst>
              <p:ext uri="{D42A27DB-BD31-4B8C-83A1-F6EECF244321}">
                <p14:modId xmlns:p14="http://schemas.microsoft.com/office/powerpoint/2010/main" val="840177538"/>
              </p:ext>
            </p:extLst>
          </p:nvPr>
        </p:nvGraphicFramePr>
        <p:xfrm>
          <a:off x="284480" y="952500"/>
          <a:ext cx="4687051" cy="569165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 name="Picture 9">
            <a:extLst>
              <a:ext uri="{FF2B5EF4-FFF2-40B4-BE49-F238E27FC236}">
                <a16:creationId xmlns:a16="http://schemas.microsoft.com/office/drawing/2014/main" id="{0A3A335C-9E69-9F6F-F8A1-094F49963085}"/>
              </a:ext>
            </a:extLst>
          </p:cNvPr>
          <p:cNvPicPr>
            <a:picLocks noChangeAspect="1"/>
          </p:cNvPicPr>
          <p:nvPr/>
        </p:nvPicPr>
        <p:blipFill>
          <a:blip r:embed="rId15"/>
          <a:stretch>
            <a:fillRect/>
          </a:stretch>
        </p:blipFill>
        <p:spPr>
          <a:xfrm>
            <a:off x="5167280" y="1439233"/>
            <a:ext cx="6850833" cy="2514401"/>
          </a:xfrm>
          <a:prstGeom prst="rect">
            <a:avLst/>
          </a:prstGeom>
        </p:spPr>
      </p:pic>
      <p:sp>
        <p:nvSpPr>
          <p:cNvPr id="16" name="TextBox 15">
            <a:extLst>
              <a:ext uri="{FF2B5EF4-FFF2-40B4-BE49-F238E27FC236}">
                <a16:creationId xmlns:a16="http://schemas.microsoft.com/office/drawing/2014/main" id="{D62C40FD-C635-1F12-8B13-BCD80728C26D}"/>
              </a:ext>
            </a:extLst>
          </p:cNvPr>
          <p:cNvSpPr txBox="1"/>
          <p:nvPr/>
        </p:nvSpPr>
        <p:spPr>
          <a:xfrm>
            <a:off x="8457804" y="3059668"/>
            <a:ext cx="2376932" cy="369332"/>
          </a:xfrm>
          <a:prstGeom prst="rect">
            <a:avLst/>
          </a:prstGeom>
          <a:noFill/>
        </p:spPr>
        <p:txBody>
          <a:bodyPr wrap="square">
            <a:spAutoFit/>
          </a:bodyPr>
          <a:lstStyle/>
          <a:p>
            <a:pPr algn="ctr"/>
            <a:r>
              <a:rPr lang="en-US" b="1" i="1" dirty="0">
                <a:solidFill>
                  <a:schemeClr val="bg1"/>
                </a:solidFill>
              </a:rPr>
              <a:t>Figure 4</a:t>
            </a:r>
          </a:p>
        </p:txBody>
      </p:sp>
      <p:sp>
        <p:nvSpPr>
          <p:cNvPr id="17" name="TextBox 16">
            <a:extLst>
              <a:ext uri="{FF2B5EF4-FFF2-40B4-BE49-F238E27FC236}">
                <a16:creationId xmlns:a16="http://schemas.microsoft.com/office/drawing/2014/main" id="{D1670E01-F791-E5B3-F77C-6BA947922339}"/>
              </a:ext>
            </a:extLst>
          </p:cNvPr>
          <p:cNvSpPr txBox="1"/>
          <p:nvPr/>
        </p:nvSpPr>
        <p:spPr>
          <a:xfrm>
            <a:off x="6321350" y="4349542"/>
            <a:ext cx="2376932" cy="369332"/>
          </a:xfrm>
          <a:prstGeom prst="rect">
            <a:avLst/>
          </a:prstGeom>
          <a:noFill/>
        </p:spPr>
        <p:txBody>
          <a:bodyPr wrap="square">
            <a:spAutoFit/>
          </a:bodyPr>
          <a:lstStyle/>
          <a:p>
            <a:pPr algn="ctr"/>
            <a:r>
              <a:rPr lang="en-US" b="1" i="1" dirty="0">
                <a:solidFill>
                  <a:schemeClr val="bg1"/>
                </a:solidFill>
              </a:rPr>
              <a:t>Figure 5</a:t>
            </a:r>
          </a:p>
        </p:txBody>
      </p:sp>
      <p:sp>
        <p:nvSpPr>
          <p:cNvPr id="18" name="TextBox 17">
            <a:extLst>
              <a:ext uri="{FF2B5EF4-FFF2-40B4-BE49-F238E27FC236}">
                <a16:creationId xmlns:a16="http://schemas.microsoft.com/office/drawing/2014/main" id="{B16689E4-C4AF-14B6-33BF-9779A8F97322}"/>
              </a:ext>
            </a:extLst>
          </p:cNvPr>
          <p:cNvSpPr txBox="1"/>
          <p:nvPr/>
        </p:nvSpPr>
        <p:spPr>
          <a:xfrm>
            <a:off x="284480" y="3089101"/>
            <a:ext cx="4657450" cy="2308324"/>
          </a:xfrm>
          <a:prstGeom prst="rect">
            <a:avLst/>
          </a:prstGeom>
          <a:noFill/>
        </p:spPr>
        <p:txBody>
          <a:bodyPr wrap="square" rtlCol="0">
            <a:spAutoFit/>
          </a:bodyPr>
          <a:lstStyle/>
          <a:p>
            <a:pPr marL="285750" lvl="0" indent="-285750">
              <a:buFont typeface="Arial" panose="020B0604020202020204" pitchFamily="34" charset="0"/>
              <a:buChar char="•"/>
            </a:pPr>
            <a:r>
              <a:rPr lang="en-US" sz="1800" dirty="0">
                <a:effectLst>
                  <a:glow rad="38100">
                    <a:schemeClr val="bg1">
                      <a:lumMod val="50000"/>
                      <a:lumOff val="50000"/>
                      <a:alpha val="20000"/>
                    </a:schemeClr>
                  </a:glow>
                </a:effectLst>
                <a:latin typeface="Abadi" panose="020B0604020104020204" pitchFamily="34" charset="0"/>
              </a:rPr>
              <a:t>In Figure 4, we can observe that most launches have a payload range from over 0kg to 8000kg. </a:t>
            </a:r>
          </a:p>
          <a:p>
            <a:pPr marL="285750" lvl="0" indent="-285750">
              <a:buFont typeface="Arial" panose="020B0604020202020204" pitchFamily="34" charset="0"/>
              <a:buChar char="•"/>
            </a:pPr>
            <a:r>
              <a:rPr lang="en-US" sz="1800" dirty="0">
                <a:effectLst>
                  <a:glow rad="38100">
                    <a:schemeClr val="bg1">
                      <a:lumMod val="50000"/>
                      <a:lumOff val="50000"/>
                      <a:alpha val="20000"/>
                    </a:schemeClr>
                  </a:glow>
                </a:effectLst>
                <a:latin typeface="Abadi" panose="020B0604020104020204" pitchFamily="34" charset="0"/>
              </a:rPr>
              <a:t>Figure 5 provides a clearer explanation of this trend by presenting the average payload (for booster version F9 v1.1), which is 2534.66kg. This indicates a generally low payload for the rockets. </a:t>
            </a:r>
          </a:p>
        </p:txBody>
      </p:sp>
    </p:spTree>
    <p:extLst>
      <p:ext uri="{BB962C8B-B14F-4D97-AF65-F5344CB8AC3E}">
        <p14:creationId xmlns:p14="http://schemas.microsoft.com/office/powerpoint/2010/main" val="1299049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D42F687-770B-ADD6-437F-C17F447915A6}"/>
              </a:ext>
            </a:extLst>
          </p:cNvPr>
          <p:cNvPicPr>
            <a:picLocks noChangeAspect="1"/>
          </p:cNvPicPr>
          <p:nvPr/>
        </p:nvPicPr>
        <p:blipFill>
          <a:blip r:embed="rId4"/>
          <a:stretch>
            <a:fillRect/>
          </a:stretch>
        </p:blipFill>
        <p:spPr>
          <a:xfrm>
            <a:off x="707739" y="295275"/>
            <a:ext cx="5083461" cy="2499663"/>
          </a:xfrm>
          <a:custGeom>
            <a:avLst/>
            <a:gdLst/>
            <a:ahLst/>
            <a:cxnLst/>
            <a:rect l="l" t="t" r="r" b="b"/>
            <a:pathLst>
              <a:path w="3416888" h="2057399">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16" name="Picture 15">
            <a:extLst>
              <a:ext uri="{FF2B5EF4-FFF2-40B4-BE49-F238E27FC236}">
                <a16:creationId xmlns:a16="http://schemas.microsoft.com/office/drawing/2014/main" id="{3DC2F77F-E1FE-2598-340E-9BADCB76B7FF}"/>
              </a:ext>
            </a:extLst>
          </p:cNvPr>
          <p:cNvPicPr>
            <a:picLocks noChangeAspect="1"/>
          </p:cNvPicPr>
          <p:nvPr/>
        </p:nvPicPr>
        <p:blipFill>
          <a:blip r:embed="rId5"/>
          <a:stretch>
            <a:fillRect/>
          </a:stretch>
        </p:blipFill>
        <p:spPr>
          <a:xfrm>
            <a:off x="1004340" y="2947956"/>
            <a:ext cx="4414392" cy="3708089"/>
          </a:xfrm>
          <a:custGeom>
            <a:avLst/>
            <a:gdLst/>
            <a:ahLst/>
            <a:cxnLst/>
            <a:rect l="l" t="t" r="r" b="b"/>
            <a:pathLst>
              <a:path w="3416888" h="3240120">
                <a:moveTo>
                  <a:pt x="0" y="0"/>
                </a:moveTo>
                <a:lnTo>
                  <a:pt x="3416888" y="0"/>
                </a:lnTo>
                <a:lnTo>
                  <a:pt x="3416888" y="3119948"/>
                </a:lnTo>
                <a:cubicBezTo>
                  <a:pt x="3416888" y="3186317"/>
                  <a:pt x="3363085" y="3240120"/>
                  <a:pt x="3296716" y="3240120"/>
                </a:cubicBezTo>
                <a:lnTo>
                  <a:pt x="120172" y="3240120"/>
                </a:lnTo>
                <a:cubicBezTo>
                  <a:pt x="53803" y="3240120"/>
                  <a:pt x="0" y="3186317"/>
                  <a:pt x="0" y="3119948"/>
                </a:cubicBezTo>
                <a:close/>
              </a:path>
            </a:pathLst>
          </a:cu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5" name="TextBox 24">
            <a:extLst>
              <a:ext uri="{FF2B5EF4-FFF2-40B4-BE49-F238E27FC236}">
                <a16:creationId xmlns:a16="http://schemas.microsoft.com/office/drawing/2014/main" id="{AB5BBB92-A5B3-7AE3-9CC0-95F02AFE5AEE}"/>
              </a:ext>
            </a:extLst>
          </p:cNvPr>
          <p:cNvSpPr txBox="1"/>
          <p:nvPr/>
        </p:nvSpPr>
        <p:spPr>
          <a:xfrm>
            <a:off x="124395" y="1959497"/>
            <a:ext cx="5971605" cy="3946003"/>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1"/>
              </a:buClr>
              <a:buSzPct val="100000"/>
            </a:pPr>
            <a:endParaRPr lang="en-US" u="sng" cap="small" dirty="0">
              <a:effectLst>
                <a:glow rad="38100">
                  <a:schemeClr val="bg1">
                    <a:lumMod val="50000"/>
                    <a:lumOff val="50000"/>
                    <a:alpha val="20000"/>
                  </a:schemeClr>
                </a:glow>
              </a:effectLst>
              <a:latin typeface="Abadi" panose="020B0604020104020204" pitchFamily="34" charset="0"/>
            </a:endParaRP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Diagonal Corners Rounded 7">
            <a:extLst>
              <a:ext uri="{FF2B5EF4-FFF2-40B4-BE49-F238E27FC236}">
                <a16:creationId xmlns:a16="http://schemas.microsoft.com/office/drawing/2014/main" id="{2A7ED9BA-2704-F563-208A-01A503C3580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9" name="Rectangle 8" descr="Flow">
            <a:extLst>
              <a:ext uri="{FF2B5EF4-FFF2-40B4-BE49-F238E27FC236}">
                <a16:creationId xmlns:a16="http://schemas.microsoft.com/office/drawing/2014/main" id="{0089136A-6B3D-190E-5CC8-5DB1E36859A3}"/>
              </a:ext>
            </a:extLst>
          </p:cNvPr>
          <p:cNvSpPr/>
          <p:nvPr/>
        </p:nvSpPr>
        <p:spPr>
          <a:xfrm>
            <a:off x="11239605" y="425731"/>
            <a:ext cx="630000" cy="63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7" name="Title 1">
            <a:extLst>
              <a:ext uri="{FF2B5EF4-FFF2-40B4-BE49-F238E27FC236}">
                <a16:creationId xmlns:a16="http://schemas.microsoft.com/office/drawing/2014/main" id="{2C18EE6C-8B12-0D39-D523-4A27B90BB13C}"/>
              </a:ext>
            </a:extLst>
          </p:cNvPr>
          <p:cNvSpPr txBox="1">
            <a:spLocks/>
          </p:cNvSpPr>
          <p:nvPr/>
        </p:nvSpPr>
        <p:spPr>
          <a:xfrm>
            <a:off x="5055805" y="417395"/>
            <a:ext cx="7011800" cy="7915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Conclusions </a:t>
            </a:r>
          </a:p>
        </p:txBody>
      </p:sp>
      <p:sp>
        <p:nvSpPr>
          <p:cNvPr id="18" name="TextBox 17">
            <a:extLst>
              <a:ext uri="{FF2B5EF4-FFF2-40B4-BE49-F238E27FC236}">
                <a16:creationId xmlns:a16="http://schemas.microsoft.com/office/drawing/2014/main" id="{D3F8E501-8AE1-1B5E-BC42-2EFAC22B8C54}"/>
              </a:ext>
            </a:extLst>
          </p:cNvPr>
          <p:cNvSpPr txBox="1"/>
          <p:nvPr/>
        </p:nvSpPr>
        <p:spPr>
          <a:xfrm>
            <a:off x="3414268" y="1906902"/>
            <a:ext cx="2376932" cy="369332"/>
          </a:xfrm>
          <a:prstGeom prst="rect">
            <a:avLst/>
          </a:prstGeom>
          <a:noFill/>
        </p:spPr>
        <p:txBody>
          <a:bodyPr wrap="square">
            <a:spAutoFit/>
          </a:bodyPr>
          <a:lstStyle/>
          <a:p>
            <a:pPr algn="ctr"/>
            <a:r>
              <a:rPr lang="en-US" b="1" i="1" dirty="0">
                <a:solidFill>
                  <a:schemeClr val="bg1"/>
                </a:solidFill>
              </a:rPr>
              <a:t>Figure 6</a:t>
            </a:r>
          </a:p>
        </p:txBody>
      </p:sp>
      <p:sp>
        <p:nvSpPr>
          <p:cNvPr id="20" name="TextBox 19">
            <a:extLst>
              <a:ext uri="{FF2B5EF4-FFF2-40B4-BE49-F238E27FC236}">
                <a16:creationId xmlns:a16="http://schemas.microsoft.com/office/drawing/2014/main" id="{EB5028A9-CE15-B0B5-EF89-B9DA5ACC1D49}"/>
              </a:ext>
            </a:extLst>
          </p:cNvPr>
          <p:cNvSpPr txBox="1"/>
          <p:nvPr/>
        </p:nvSpPr>
        <p:spPr>
          <a:xfrm>
            <a:off x="3481773" y="6286713"/>
            <a:ext cx="2376932" cy="369332"/>
          </a:xfrm>
          <a:prstGeom prst="rect">
            <a:avLst/>
          </a:prstGeom>
          <a:noFill/>
        </p:spPr>
        <p:txBody>
          <a:bodyPr wrap="square">
            <a:spAutoFit/>
          </a:bodyPr>
          <a:lstStyle/>
          <a:p>
            <a:pPr algn="ctr"/>
            <a:r>
              <a:rPr lang="en-US" b="1" i="1" dirty="0">
                <a:solidFill>
                  <a:schemeClr val="bg1"/>
                </a:solidFill>
              </a:rPr>
              <a:t>Figure 7</a:t>
            </a:r>
          </a:p>
        </p:txBody>
      </p:sp>
      <p:graphicFrame>
        <p:nvGraphicFramePr>
          <p:cNvPr id="21" name="TextBox 9">
            <a:extLst>
              <a:ext uri="{FF2B5EF4-FFF2-40B4-BE49-F238E27FC236}">
                <a16:creationId xmlns:a16="http://schemas.microsoft.com/office/drawing/2014/main" id="{0D51249F-9F9C-E0AE-54F0-AD5CE19E1527}"/>
              </a:ext>
            </a:extLst>
          </p:cNvPr>
          <p:cNvGraphicFramePr/>
          <p:nvPr>
            <p:extLst>
              <p:ext uri="{D42A27DB-BD31-4B8C-83A1-F6EECF244321}">
                <p14:modId xmlns:p14="http://schemas.microsoft.com/office/powerpoint/2010/main" val="903352423"/>
              </p:ext>
            </p:extLst>
          </p:nvPr>
        </p:nvGraphicFramePr>
        <p:xfrm>
          <a:off x="6500609" y="1280206"/>
          <a:ext cx="4687051" cy="569165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682115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2590100" y="3033221"/>
            <a:ext cx="7011800" cy="7915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12000" b="1"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Abadi" panose="020B0604020104020204" pitchFamily="34" charset="0"/>
                <a:ea typeface="+mj-ea"/>
                <a:cs typeface="+mj-cs"/>
              </a:rPr>
              <a:t>Appendix</a:t>
            </a:r>
          </a:p>
        </p:txBody>
      </p:sp>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Diagonal Corners Rounded 7">
            <a:extLst>
              <a:ext uri="{FF2B5EF4-FFF2-40B4-BE49-F238E27FC236}">
                <a16:creationId xmlns:a16="http://schemas.microsoft.com/office/drawing/2014/main" id="{2A7ED9BA-2704-F563-208A-01A503C3580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9" name="Rectangle 8" descr="Flow">
            <a:extLst>
              <a:ext uri="{FF2B5EF4-FFF2-40B4-BE49-F238E27FC236}">
                <a16:creationId xmlns:a16="http://schemas.microsoft.com/office/drawing/2014/main" id="{0089136A-6B3D-190E-5CC8-5DB1E36859A3}"/>
              </a:ext>
            </a:extLst>
          </p:cNvPr>
          <p:cNvSpPr/>
          <p:nvPr/>
        </p:nvSpPr>
        <p:spPr>
          <a:xfrm>
            <a:off x="11239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Rectangle: Diagonal Corners Rounded 9">
            <a:extLst>
              <a:ext uri="{FF2B5EF4-FFF2-40B4-BE49-F238E27FC236}">
                <a16:creationId xmlns:a16="http://schemas.microsoft.com/office/drawing/2014/main" id="{5ECCFB00-BB8E-9748-5ACE-63219A1B03E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2" name="Rectangle 11" descr="Bulleted List">
            <a:extLst>
              <a:ext uri="{FF2B5EF4-FFF2-40B4-BE49-F238E27FC236}">
                <a16:creationId xmlns:a16="http://schemas.microsoft.com/office/drawing/2014/main" id="{CE87BAC5-5875-B526-1D00-85F51F0A0F7B}"/>
              </a:ext>
            </a:extLst>
          </p:cNvPr>
          <p:cNvSpPr/>
          <p:nvPr/>
        </p:nvSpPr>
        <p:spPr>
          <a:xfrm>
            <a:off x="11203605" y="425510"/>
            <a:ext cx="630000" cy="630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971665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640556-A139-9275-68C1-15428C03E39B}"/>
              </a:ext>
            </a:extLst>
          </p:cNvPr>
          <p:cNvSpPr txBox="1">
            <a:spLocks/>
          </p:cNvSpPr>
          <p:nvPr/>
        </p:nvSpPr>
        <p:spPr>
          <a:xfrm>
            <a:off x="5924550" y="2400768"/>
            <a:ext cx="6075415" cy="18188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6000" b="1" cap="all" dirty="0">
                <a:ln w="3175" cmpd="sng">
                  <a:noFill/>
                </a:ln>
                <a:solidFill>
                  <a:schemeClr val="tx1"/>
                </a:solidFill>
                <a:effectLst>
                  <a:glow rad="38100">
                    <a:schemeClr val="bg1">
                      <a:lumMod val="65000"/>
                      <a:lumOff val="35000"/>
                      <a:alpha val="50000"/>
                    </a:schemeClr>
                  </a:glow>
                  <a:outerShdw blurRad="28575" dist="31750" dir="13200000" algn="tl" rotWithShape="0">
                    <a:srgbClr val="000000">
                      <a:alpha val="25000"/>
                    </a:srgbClr>
                  </a:outerShdw>
                </a:effectLst>
                <a:latin typeface="Abadi" panose="020B0604020104020204" pitchFamily="34" charset="0"/>
                <a:ea typeface="+mj-ea"/>
                <a:cs typeface="+mj-cs"/>
              </a:rPr>
              <a:t>Custom Logic for Folium Map</a:t>
            </a:r>
          </a:p>
        </p:txBody>
      </p:sp>
      <p:pic>
        <p:nvPicPr>
          <p:cNvPr id="14" name="Picture 13">
            <a:extLst>
              <a:ext uri="{FF2B5EF4-FFF2-40B4-BE49-F238E27FC236}">
                <a16:creationId xmlns:a16="http://schemas.microsoft.com/office/drawing/2014/main" id="{67871D4F-D5E4-D7FC-FFE5-2A0AB2A83DF4}"/>
              </a:ext>
            </a:extLst>
          </p:cNvPr>
          <p:cNvPicPr>
            <a:picLocks noChangeAspect="1"/>
          </p:cNvPicPr>
          <p:nvPr/>
        </p:nvPicPr>
        <p:blipFill>
          <a:blip r:embed="rId4"/>
          <a:stretch>
            <a:fillRect/>
          </a:stretch>
        </p:blipFill>
        <p:spPr>
          <a:xfrm>
            <a:off x="967626" y="636640"/>
            <a:ext cx="479474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2" name="Rectangle: Diagonal Corners Rounded 1">
            <a:extLst>
              <a:ext uri="{FF2B5EF4-FFF2-40B4-BE49-F238E27FC236}">
                <a16:creationId xmlns:a16="http://schemas.microsoft.com/office/drawing/2014/main" id="{115247F9-C90C-D9AE-3DD5-97FA5429AA3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4" name="Rectangle 3" descr="Open Enrollment">
            <a:extLst>
              <a:ext uri="{FF2B5EF4-FFF2-40B4-BE49-F238E27FC236}">
                <a16:creationId xmlns:a16="http://schemas.microsoft.com/office/drawing/2014/main" id="{A87404C7-2466-1138-139D-265139D3B113}"/>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3" name="Rectangle: Diagonal Corners Rounded 2">
            <a:extLst>
              <a:ext uri="{FF2B5EF4-FFF2-40B4-BE49-F238E27FC236}">
                <a16:creationId xmlns:a16="http://schemas.microsoft.com/office/drawing/2014/main" id="{30183BB0-D52E-9D63-239F-16561ECB0943}"/>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5" name="Rectangle 4" descr="Open Enrollment">
            <a:extLst>
              <a:ext uri="{FF2B5EF4-FFF2-40B4-BE49-F238E27FC236}">
                <a16:creationId xmlns:a16="http://schemas.microsoft.com/office/drawing/2014/main" id="{5E1002CA-4E89-FAB0-F505-8D05B5F0DDEC}"/>
              </a:ext>
            </a:extLst>
          </p:cNvPr>
          <p:cNvSpPr/>
          <p:nvPr/>
        </p:nvSpPr>
        <p:spPr>
          <a:xfrm>
            <a:off x="11203605" y="498174"/>
            <a:ext cx="630000" cy="63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6" name="Rectangle: Diagonal Corners Rounded 5">
            <a:extLst>
              <a:ext uri="{FF2B5EF4-FFF2-40B4-BE49-F238E27FC236}">
                <a16:creationId xmlns:a16="http://schemas.microsoft.com/office/drawing/2014/main" id="{AAC89599-E1AF-6588-9C73-0C293E3D650E}"/>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sp>
      <p:sp>
        <p:nvSpPr>
          <p:cNvPr id="7" name="Rectangle 6" descr="Questionnaire">
            <a:extLst>
              <a:ext uri="{FF2B5EF4-FFF2-40B4-BE49-F238E27FC236}">
                <a16:creationId xmlns:a16="http://schemas.microsoft.com/office/drawing/2014/main" id="{BAF0D76C-B60A-52BD-6610-EDAF61B50DF3}"/>
              </a:ext>
            </a:extLst>
          </p:cNvPr>
          <p:cNvSpPr/>
          <p:nvPr/>
        </p:nvSpPr>
        <p:spPr>
          <a:xfrm>
            <a:off x="11203605" y="425731"/>
            <a:ext cx="630000" cy="63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8" name="Rectangle: Diagonal Corners Rounded 7">
            <a:extLst>
              <a:ext uri="{FF2B5EF4-FFF2-40B4-BE49-F238E27FC236}">
                <a16:creationId xmlns:a16="http://schemas.microsoft.com/office/drawing/2014/main" id="{2A7ED9BA-2704-F563-208A-01A503C3580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p:style>
      </p:sp>
      <p:sp>
        <p:nvSpPr>
          <p:cNvPr id="9" name="Rectangle 8" descr="Flow">
            <a:extLst>
              <a:ext uri="{FF2B5EF4-FFF2-40B4-BE49-F238E27FC236}">
                <a16:creationId xmlns:a16="http://schemas.microsoft.com/office/drawing/2014/main" id="{0089136A-6B3D-190E-5CC8-5DB1E36859A3}"/>
              </a:ext>
            </a:extLst>
          </p:cNvPr>
          <p:cNvSpPr/>
          <p:nvPr/>
        </p:nvSpPr>
        <p:spPr>
          <a:xfrm>
            <a:off x="11239605" y="425731"/>
            <a:ext cx="630000" cy="63000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0" name="Rectangle: Diagonal Corners Rounded 9">
            <a:extLst>
              <a:ext uri="{FF2B5EF4-FFF2-40B4-BE49-F238E27FC236}">
                <a16:creationId xmlns:a16="http://schemas.microsoft.com/office/drawing/2014/main" id="{5ECCFB00-BB8E-9748-5ACE-63219A1B03E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sp>
      <p:sp>
        <p:nvSpPr>
          <p:cNvPr id="12" name="Rectangle 11" descr="Bulleted List">
            <a:extLst>
              <a:ext uri="{FF2B5EF4-FFF2-40B4-BE49-F238E27FC236}">
                <a16:creationId xmlns:a16="http://schemas.microsoft.com/office/drawing/2014/main" id="{CE87BAC5-5875-B526-1D00-85F51F0A0F7B}"/>
              </a:ext>
            </a:extLst>
          </p:cNvPr>
          <p:cNvSpPr/>
          <p:nvPr/>
        </p:nvSpPr>
        <p:spPr>
          <a:xfrm>
            <a:off x="11203605" y="425510"/>
            <a:ext cx="630000" cy="63000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705454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37F9CC-AA3A-8175-D0A2-11254E4D2D16}"/>
              </a:ext>
            </a:extLst>
          </p:cNvPr>
          <p:cNvPicPr>
            <a:picLocks noChangeAspect="1"/>
          </p:cNvPicPr>
          <p:nvPr/>
        </p:nvPicPr>
        <p:blipFill>
          <a:blip r:embed="rId3"/>
          <a:stretch>
            <a:fillRect/>
          </a:stretch>
        </p:blipFill>
        <p:spPr>
          <a:xfrm>
            <a:off x="0" y="0"/>
            <a:ext cx="12192000" cy="6857999"/>
          </a:xfrm>
          <a:prstGeom prst="rect">
            <a:avLst/>
          </a:prstGeom>
        </p:spPr>
      </p:pic>
      <p:sp>
        <p:nvSpPr>
          <p:cNvPr id="19" name="Title 1">
            <a:extLst>
              <a:ext uri="{FF2B5EF4-FFF2-40B4-BE49-F238E27FC236}">
                <a16:creationId xmlns:a16="http://schemas.microsoft.com/office/drawing/2014/main" id="{6CA66F18-AF00-434A-AB3C-61097BEAE5FA}"/>
              </a:ext>
            </a:extLst>
          </p:cNvPr>
          <p:cNvSpPr txBox="1">
            <a:spLocks/>
          </p:cNvSpPr>
          <p:nvPr/>
        </p:nvSpPr>
        <p:spPr>
          <a:xfrm>
            <a:off x="1246188" y="2694708"/>
            <a:ext cx="9905998" cy="14685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defTabSz="457200">
              <a:spcAft>
                <a:spcPts val="600"/>
              </a:spcAft>
            </a:pPr>
            <a:r>
              <a:rPr lang="en-US" sz="8000" b="1" cap="all" dirty="0">
                <a:ln w="3175" cmpd="sng">
                  <a:noFill/>
                </a:ln>
                <a:solidFill>
                  <a:schemeClr val="accent5"/>
                </a:solidFill>
                <a:effectLst>
                  <a:glow rad="38100">
                    <a:schemeClr val="bg1">
                      <a:lumMod val="65000"/>
                      <a:lumOff val="35000"/>
                      <a:alpha val="40000"/>
                    </a:schemeClr>
                  </a:glow>
                  <a:outerShdw blurRad="38100" dist="38100" dir="2700000" algn="tl">
                    <a:srgbClr val="000000">
                      <a:alpha val="43137"/>
                    </a:srgbClr>
                  </a:outerShdw>
                </a:effectLst>
                <a:latin typeface="Abadi" panose="020B0604020104020204" pitchFamily="34" charset="0"/>
                <a:ea typeface="+mj-ea"/>
                <a:cs typeface="+mj-cs"/>
              </a:rPr>
              <a:t>Thank YOU </a:t>
            </a:r>
            <a:r>
              <a:rPr lang="en-US" sz="8000" b="1" cap="all" dirty="0">
                <a:ln w="3175" cmpd="sng">
                  <a:noFill/>
                </a:ln>
                <a:solidFill>
                  <a:schemeClr val="accent5"/>
                </a:solidFill>
                <a:effectLst>
                  <a:glow rad="38100">
                    <a:schemeClr val="bg1">
                      <a:lumMod val="65000"/>
                      <a:lumOff val="35000"/>
                      <a:alpha val="40000"/>
                    </a:schemeClr>
                  </a:glow>
                  <a:outerShdw blurRad="38100" dist="38100" dir="2700000" algn="tl">
                    <a:srgbClr val="000000">
                      <a:alpha val="43137"/>
                    </a:srgbClr>
                  </a:outerShdw>
                </a:effectLst>
                <a:latin typeface="Abadi" panose="020B0604020104020204" pitchFamily="34" charset="0"/>
                <a:ea typeface="+mj-ea"/>
                <a:cs typeface="+mj-cs"/>
                <a:sym typeface="Wingdings" panose="05000000000000000000" pitchFamily="2" charset="2"/>
              </a:rPr>
              <a:t></a:t>
            </a:r>
            <a:endParaRPr lang="en-US" sz="8000" b="1" kern="1200" cap="all" dirty="0">
              <a:ln w="3175" cmpd="sng">
                <a:noFill/>
              </a:ln>
              <a:solidFill>
                <a:schemeClr val="accent5"/>
              </a:solidFill>
              <a:effectLst>
                <a:glow rad="38100">
                  <a:schemeClr val="bg1">
                    <a:lumMod val="65000"/>
                    <a:lumOff val="35000"/>
                    <a:alpha val="40000"/>
                  </a:schemeClr>
                </a:glow>
                <a:outerShdw blurRad="38100" dist="38100" dir="2700000" algn="tl">
                  <a:srgbClr val="000000">
                    <a:alpha val="43137"/>
                  </a:srgbClr>
                </a:outerShdw>
              </a:effectLst>
              <a:latin typeface="Abadi" panose="020B0604020104020204" pitchFamily="34" charset="0"/>
              <a:ea typeface="+mj-ea"/>
              <a:cs typeface="+mj-cs"/>
            </a:endParaRPr>
          </a:p>
        </p:txBody>
      </p:sp>
      <p:pic>
        <p:nvPicPr>
          <p:cNvPr id="2" name="Picture 2" descr="IBM Skills Network Logo - Horizontal-noai copy.png">
            <a:extLst>
              <a:ext uri="{FF2B5EF4-FFF2-40B4-BE49-F238E27FC236}">
                <a16:creationId xmlns:a16="http://schemas.microsoft.com/office/drawing/2014/main" id="{703525CE-DD03-73B9-6B38-BFE756CCF20C}"/>
              </a:ext>
            </a:extLst>
          </p:cNvPr>
          <p:cNvPicPr>
            <a:picLocks noChangeAspect="1"/>
          </p:cNvPicPr>
          <p:nvPr/>
        </p:nvPicPr>
        <p:blipFill>
          <a:blip r:embed="rId4"/>
          <a:stretch>
            <a:fillRect/>
          </a:stretch>
        </p:blipFill>
        <p:spPr>
          <a:xfrm>
            <a:off x="261170" y="191053"/>
            <a:ext cx="3629432" cy="1085297"/>
          </a:xfrm>
          <a:prstGeom prst="rect">
            <a:avLst/>
          </a:prstGeom>
        </p:spPr>
      </p:pic>
    </p:spTree>
    <p:extLst>
      <p:ext uri="{BB962C8B-B14F-4D97-AF65-F5344CB8AC3E}">
        <p14:creationId xmlns:p14="http://schemas.microsoft.com/office/powerpoint/2010/main" val="3476272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6</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6</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chemeClr val="tx1"/>
                </a:solidFill>
                <a:latin typeface="Abadi" panose="020B0604020104020204" pitchFamily="34" charset="0"/>
              </a:rPr>
              <a:t>METHODOLOGY SUMMARY (cont.)</a:t>
            </a:r>
          </a:p>
        </p:txBody>
      </p:sp>
      <p:sp>
        <p:nvSpPr>
          <p:cNvPr id="10" name="Rectangle: Diagonal Corners Rounded 9">
            <a:extLst>
              <a:ext uri="{FF2B5EF4-FFF2-40B4-BE49-F238E27FC236}">
                <a16:creationId xmlns:a16="http://schemas.microsoft.com/office/drawing/2014/main" id="{98B586F0-393D-875E-FAE1-F7B7B47F0D1D}"/>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2" name="Content Placeholder 2">
            <a:extLst>
              <a:ext uri="{FF2B5EF4-FFF2-40B4-BE49-F238E27FC236}">
                <a16:creationId xmlns:a16="http://schemas.microsoft.com/office/drawing/2014/main" id="{339B14FB-2B24-161E-B610-6DCB6626EF0D}"/>
              </a:ext>
            </a:extLst>
          </p:cNvPr>
          <p:cNvSpPr txBox="1">
            <a:spLocks/>
          </p:cNvSpPr>
          <p:nvPr/>
        </p:nvSpPr>
        <p:spPr>
          <a:xfrm>
            <a:off x="770011" y="1086622"/>
            <a:ext cx="6926189" cy="577137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50" b="1" u="sng" dirty="0">
                <a:solidFill>
                  <a:schemeClr val="tx1"/>
                </a:solidFill>
                <a:latin typeface="Abadi" panose="020B0604020104020204" pitchFamily="34" charset="0"/>
              </a:rPr>
              <a:t>4) Interactive Visual Analytics</a:t>
            </a:r>
          </a:p>
          <a:p>
            <a:pPr>
              <a:lnSpc>
                <a:spcPct val="100000"/>
              </a:lnSpc>
              <a:spcBef>
                <a:spcPts val="1400"/>
              </a:spcBef>
            </a:pPr>
            <a:r>
              <a:rPr lang="en-US" sz="1450" dirty="0">
                <a:solidFill>
                  <a:schemeClr val="tx1"/>
                </a:solidFill>
                <a:latin typeface="Abadi" panose="020B0604020104020204" pitchFamily="34" charset="0"/>
              </a:rPr>
              <a:t>Using Folium to do Geospatial analysis</a:t>
            </a:r>
          </a:p>
          <a:p>
            <a:pPr lvl="1">
              <a:lnSpc>
                <a:spcPct val="100000"/>
              </a:lnSpc>
              <a:spcBef>
                <a:spcPts val="1400"/>
              </a:spcBef>
            </a:pPr>
            <a:r>
              <a:rPr lang="en-US" sz="1450" dirty="0">
                <a:solidFill>
                  <a:schemeClr val="tx1"/>
                </a:solidFill>
                <a:latin typeface="Abadi" panose="020B0604020104020204" pitchFamily="34" charset="0"/>
              </a:rPr>
              <a:t>Creating interactive maps</a:t>
            </a:r>
          </a:p>
          <a:p>
            <a:pPr lvl="1">
              <a:lnSpc>
                <a:spcPct val="100000"/>
              </a:lnSpc>
              <a:spcBef>
                <a:spcPts val="1400"/>
              </a:spcBef>
            </a:pPr>
            <a:r>
              <a:rPr lang="en-US" sz="1450" dirty="0">
                <a:solidFill>
                  <a:schemeClr val="tx1"/>
                </a:solidFill>
                <a:latin typeface="Abadi" panose="020B0604020104020204" pitchFamily="34" charset="0"/>
              </a:rPr>
              <a:t>Displaying data overlaying maps</a:t>
            </a:r>
          </a:p>
          <a:p>
            <a:pPr>
              <a:lnSpc>
                <a:spcPct val="100000"/>
              </a:lnSpc>
              <a:spcBef>
                <a:spcPts val="1400"/>
              </a:spcBef>
            </a:pPr>
            <a:r>
              <a:rPr lang="en-US" sz="1450" dirty="0">
                <a:solidFill>
                  <a:schemeClr val="tx1"/>
                </a:solidFill>
                <a:latin typeface="Abadi" panose="020B0604020104020204" pitchFamily="34" charset="0"/>
              </a:rPr>
              <a:t>Using Plotly Dash to create a interactive dashboard</a:t>
            </a:r>
          </a:p>
          <a:p>
            <a:pPr lvl="1">
              <a:lnSpc>
                <a:spcPct val="100000"/>
              </a:lnSpc>
              <a:spcBef>
                <a:spcPts val="1400"/>
              </a:spcBef>
            </a:pPr>
            <a:r>
              <a:rPr lang="en-US" sz="1450" dirty="0">
                <a:solidFill>
                  <a:schemeClr val="tx1"/>
                </a:solidFill>
                <a:latin typeface="Abadi" panose="020B0604020104020204" pitchFamily="34" charset="0"/>
              </a:rPr>
              <a:t>Supports various types of charts and allows for zomming, panning and annotation on the plots </a:t>
            </a:r>
          </a:p>
          <a:p>
            <a:pPr marL="0" indent="0">
              <a:lnSpc>
                <a:spcPct val="100000"/>
              </a:lnSpc>
              <a:spcBef>
                <a:spcPts val="1400"/>
              </a:spcBef>
              <a:buNone/>
            </a:pPr>
            <a:r>
              <a:rPr lang="en-US" sz="1450" b="1" u="sng" dirty="0">
                <a:solidFill>
                  <a:schemeClr val="tx1"/>
                </a:solidFill>
                <a:latin typeface="Abadi" panose="020B0604020104020204" pitchFamily="34" charset="0"/>
              </a:rPr>
              <a:t>5) Data Modeling and Evaluation</a:t>
            </a:r>
          </a:p>
          <a:p>
            <a:pPr>
              <a:lnSpc>
                <a:spcPct val="100000"/>
              </a:lnSpc>
              <a:spcBef>
                <a:spcPts val="1400"/>
              </a:spcBef>
            </a:pPr>
            <a:r>
              <a:rPr lang="en-US" sz="1450" dirty="0">
                <a:solidFill>
                  <a:schemeClr val="tx1"/>
                </a:solidFill>
                <a:latin typeface="Abadi" panose="020B0604020104020204" pitchFamily="34" charset="0"/>
              </a:rPr>
              <a:t>Using Scikit-learn to do the following:</a:t>
            </a:r>
          </a:p>
          <a:p>
            <a:pPr lvl="1">
              <a:lnSpc>
                <a:spcPct val="100000"/>
              </a:lnSpc>
              <a:spcBef>
                <a:spcPts val="1400"/>
              </a:spcBef>
            </a:pPr>
            <a:r>
              <a:rPr lang="en-US" sz="1450" dirty="0">
                <a:solidFill>
                  <a:schemeClr val="tx1"/>
                </a:solidFill>
                <a:latin typeface="Abadi" panose="020B0604020104020204" pitchFamily="34" charset="0"/>
              </a:rPr>
              <a:t>Prepocessing</a:t>
            </a:r>
          </a:p>
          <a:p>
            <a:pPr lvl="1">
              <a:lnSpc>
                <a:spcPct val="100000"/>
              </a:lnSpc>
              <a:spcBef>
                <a:spcPts val="1400"/>
              </a:spcBef>
            </a:pPr>
            <a:r>
              <a:rPr lang="en-US" sz="1450" dirty="0">
                <a:solidFill>
                  <a:schemeClr val="tx1"/>
                </a:solidFill>
                <a:latin typeface="Abadi" panose="020B0604020104020204" pitchFamily="34" charset="0"/>
              </a:rPr>
              <a:t>Train-Test Splits</a:t>
            </a:r>
          </a:p>
          <a:p>
            <a:pPr lvl="1">
              <a:lnSpc>
                <a:spcPct val="100000"/>
              </a:lnSpc>
              <a:spcBef>
                <a:spcPts val="1400"/>
              </a:spcBef>
            </a:pPr>
            <a:r>
              <a:rPr lang="en-US" sz="1450" dirty="0">
                <a:solidFill>
                  <a:schemeClr val="tx1"/>
                </a:solidFill>
                <a:latin typeface="Abadi" panose="020B0604020104020204" pitchFamily="34" charset="0"/>
              </a:rPr>
              <a:t>Classification Models</a:t>
            </a:r>
          </a:p>
          <a:p>
            <a:pPr lvl="1">
              <a:lnSpc>
                <a:spcPct val="100000"/>
              </a:lnSpc>
              <a:spcBef>
                <a:spcPts val="1400"/>
              </a:spcBef>
            </a:pPr>
            <a:r>
              <a:rPr lang="en-US" sz="1450" dirty="0">
                <a:solidFill>
                  <a:schemeClr val="tx1"/>
                </a:solidFill>
                <a:latin typeface="Abadi" panose="020B0604020104020204" pitchFamily="34" charset="0"/>
              </a:rPr>
              <a:t>Hyperparameter Tuning with GridSearchCV</a:t>
            </a:r>
          </a:p>
          <a:p>
            <a:pPr lvl="1">
              <a:lnSpc>
                <a:spcPct val="100000"/>
              </a:lnSpc>
              <a:spcBef>
                <a:spcPts val="1400"/>
              </a:spcBef>
            </a:pPr>
            <a:r>
              <a:rPr lang="en-US" sz="1450" dirty="0">
                <a:solidFill>
                  <a:schemeClr val="tx1"/>
                </a:solidFill>
                <a:latin typeface="Abadi" panose="020B0604020104020204" pitchFamily="34" charset="0"/>
              </a:rPr>
              <a:t>Create Confusion Matrices</a:t>
            </a:r>
          </a:p>
          <a:p>
            <a:pPr lvl="1">
              <a:lnSpc>
                <a:spcPct val="120000"/>
              </a:lnSpc>
              <a:spcBef>
                <a:spcPts val="1400"/>
              </a:spcBef>
            </a:pPr>
            <a:r>
              <a:rPr lang="en-US" sz="1450" dirty="0">
                <a:solidFill>
                  <a:schemeClr val="tx1"/>
                </a:solidFill>
                <a:latin typeface="Abadi" panose="020B0604020104020204" pitchFamily="34" charset="0"/>
              </a:rPr>
              <a:t>Assessing Accuracy</a:t>
            </a:r>
          </a:p>
          <a:p>
            <a:pPr lvl="1">
              <a:lnSpc>
                <a:spcPct val="120000"/>
              </a:lnSpc>
              <a:spcBef>
                <a:spcPts val="1400"/>
              </a:spcBef>
            </a:pPr>
            <a:endParaRPr lang="en-US" sz="1350" dirty="0">
              <a:solidFill>
                <a:schemeClr val="tx1"/>
              </a:solidFill>
              <a:latin typeface="Abadi"/>
            </a:endParaRPr>
          </a:p>
          <a:p>
            <a:pPr marL="0" indent="0">
              <a:lnSpc>
                <a:spcPct val="120000"/>
              </a:lnSpc>
              <a:spcBef>
                <a:spcPts val="1400"/>
              </a:spcBef>
              <a:buNone/>
            </a:pPr>
            <a:endParaRPr lang="en-US" sz="1350" dirty="0">
              <a:solidFill>
                <a:schemeClr val="tx1"/>
              </a:solidFill>
              <a:latin typeface="Abadi"/>
            </a:endParaRPr>
          </a:p>
        </p:txBody>
      </p:sp>
      <p:sp>
        <p:nvSpPr>
          <p:cNvPr id="7" name="Rectangle 6" descr="Open Enrollment">
            <a:extLst>
              <a:ext uri="{FF2B5EF4-FFF2-40B4-BE49-F238E27FC236}">
                <a16:creationId xmlns:a16="http://schemas.microsoft.com/office/drawing/2014/main" id="{6A9FEA1E-88C8-D9D4-6C19-0B430078D42E}"/>
              </a:ext>
            </a:extLst>
          </p:cNvPr>
          <p:cNvSpPr/>
          <p:nvPr/>
        </p:nvSpPr>
        <p:spPr>
          <a:xfrm>
            <a:off x="11203605" y="498174"/>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6170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7</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7</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800" b="1" dirty="0">
                <a:solidFill>
                  <a:schemeClr val="tx1"/>
                </a:solidFill>
                <a:latin typeface="Abadi" panose="020B0604020104020204" pitchFamily="34" charset="0"/>
              </a:rPr>
              <a:t>Data Collection</a:t>
            </a:r>
          </a:p>
        </p:txBody>
      </p:sp>
      <p:sp>
        <p:nvSpPr>
          <p:cNvPr id="2" name="Rectangle: Diagonal Corners Rounded 1">
            <a:extLst>
              <a:ext uri="{FF2B5EF4-FFF2-40B4-BE49-F238E27FC236}">
                <a16:creationId xmlns:a16="http://schemas.microsoft.com/office/drawing/2014/main" id="{99F9E268-F72C-19C3-8AC4-52AF1E3FE16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Rectangle 7" descr="Open Enrollment">
            <a:extLst>
              <a:ext uri="{FF2B5EF4-FFF2-40B4-BE49-F238E27FC236}">
                <a16:creationId xmlns:a16="http://schemas.microsoft.com/office/drawing/2014/main" id="{BF229057-BAAC-29B6-60A8-2224AD174B52}"/>
              </a:ext>
            </a:extLst>
          </p:cNvPr>
          <p:cNvSpPr/>
          <p:nvPr/>
        </p:nvSpPr>
        <p:spPr>
          <a:xfrm>
            <a:off x="11203605" y="498174"/>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Rectangle 8">
            <a:extLst>
              <a:ext uri="{FF2B5EF4-FFF2-40B4-BE49-F238E27FC236}">
                <a16:creationId xmlns:a16="http://schemas.microsoft.com/office/drawing/2014/main" id="{ECE5ADD0-22E0-00FB-5F63-2C7F26BEAF21}"/>
              </a:ext>
            </a:extLst>
          </p:cNvPr>
          <p:cNvSpPr/>
          <p:nvPr/>
        </p:nvSpPr>
        <p:spPr>
          <a:xfrm>
            <a:off x="619439" y="1449650"/>
            <a:ext cx="3105500" cy="9782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75BE710-1E29-0755-2558-80F6B69325C7}"/>
              </a:ext>
            </a:extLst>
          </p:cNvPr>
          <p:cNvSpPr/>
          <p:nvPr/>
        </p:nvSpPr>
        <p:spPr>
          <a:xfrm>
            <a:off x="638839" y="3344312"/>
            <a:ext cx="3105500" cy="9782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D91F64-987B-E562-28C7-8F0A5F4614CA}"/>
              </a:ext>
            </a:extLst>
          </p:cNvPr>
          <p:cNvSpPr txBox="1"/>
          <p:nvPr/>
        </p:nvSpPr>
        <p:spPr>
          <a:xfrm>
            <a:off x="819830" y="1513521"/>
            <a:ext cx="2743517" cy="1015663"/>
          </a:xfrm>
          <a:prstGeom prst="rect">
            <a:avLst/>
          </a:prstGeom>
          <a:noFill/>
        </p:spPr>
        <p:txBody>
          <a:bodyPr wrap="square" rtlCol="0">
            <a:spAutoFit/>
          </a:bodyPr>
          <a:lstStyle/>
          <a:p>
            <a:pPr algn="ctr"/>
            <a:r>
              <a:rPr lang="en-US" sz="1400" b="1" u="sng" dirty="0">
                <a:effectLst>
                  <a:outerShdw blurRad="38100" dist="38100" dir="2700000" algn="tl">
                    <a:srgbClr val="000000">
                      <a:alpha val="43137"/>
                    </a:srgbClr>
                  </a:outerShdw>
                </a:effectLst>
                <a:latin typeface="Abadi" panose="020B0604020104020204" pitchFamily="34" charset="0"/>
              </a:rPr>
              <a:t>1) </a:t>
            </a:r>
            <a:r>
              <a:rPr lang="en-US" sz="1400" b="1" u="sng" dirty="0">
                <a:solidFill>
                  <a:schemeClr val="tx1"/>
                </a:solidFill>
                <a:effectLst>
                  <a:outerShdw blurRad="38100" dist="38100" dir="2700000" algn="tl">
                    <a:srgbClr val="000000">
                      <a:alpha val="43137"/>
                    </a:srgbClr>
                  </a:outerShdw>
                </a:effectLst>
                <a:latin typeface="Abadi" panose="020B0604020104020204" pitchFamily="34" charset="0"/>
              </a:rPr>
              <a:t>Requesting all the contents of the SPACEX API and convert into dataframe</a:t>
            </a:r>
          </a:p>
          <a:p>
            <a:pPr algn="ctr"/>
            <a:endParaRPr lang="en-US" dirty="0"/>
          </a:p>
        </p:txBody>
      </p:sp>
      <p:sp>
        <p:nvSpPr>
          <p:cNvPr id="15" name="Arrow: Right 14">
            <a:extLst>
              <a:ext uri="{FF2B5EF4-FFF2-40B4-BE49-F238E27FC236}">
                <a16:creationId xmlns:a16="http://schemas.microsoft.com/office/drawing/2014/main" id="{43E499C3-10BC-0E57-9C71-7CCA6CC50AE4}"/>
              </a:ext>
            </a:extLst>
          </p:cNvPr>
          <p:cNvSpPr/>
          <p:nvPr/>
        </p:nvSpPr>
        <p:spPr>
          <a:xfrm rot="5400000">
            <a:off x="1857834" y="2653824"/>
            <a:ext cx="650758" cy="42387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EC4D6E5-BA10-1A6D-CD0C-D493DC723505}"/>
              </a:ext>
            </a:extLst>
          </p:cNvPr>
          <p:cNvSpPr txBox="1"/>
          <p:nvPr/>
        </p:nvSpPr>
        <p:spPr>
          <a:xfrm>
            <a:off x="800430" y="3420760"/>
            <a:ext cx="2743517" cy="954107"/>
          </a:xfrm>
          <a:prstGeom prst="rect">
            <a:avLst/>
          </a:prstGeom>
          <a:noFill/>
        </p:spPr>
        <p:txBody>
          <a:bodyPr wrap="square" rtlCol="0">
            <a:spAutoFit/>
          </a:bodyPr>
          <a:lstStyle/>
          <a:p>
            <a:pPr algn="ctr"/>
            <a:r>
              <a:rPr lang="en-US" sz="1400" b="1" u="sng" dirty="0">
                <a:solidFill>
                  <a:schemeClr val="tx1"/>
                </a:solidFill>
                <a:effectLst>
                  <a:outerShdw blurRad="38100" dist="38100" dir="2700000" algn="tl">
                    <a:srgbClr val="000000">
                      <a:alpha val="43137"/>
                    </a:srgbClr>
                  </a:outerShdw>
                </a:effectLst>
                <a:latin typeface="Abadi" panose="020B0604020104020204" pitchFamily="34" charset="0"/>
              </a:rPr>
              <a:t>2) Reconstructing the dataset into a dictionary format and then into a DataFrame using helper functions</a:t>
            </a:r>
            <a:endParaRPr lang="en-US" sz="1400" dirty="0"/>
          </a:p>
        </p:txBody>
      </p:sp>
      <p:sp>
        <p:nvSpPr>
          <p:cNvPr id="18" name="Rectangle 17">
            <a:extLst>
              <a:ext uri="{FF2B5EF4-FFF2-40B4-BE49-F238E27FC236}">
                <a16:creationId xmlns:a16="http://schemas.microsoft.com/office/drawing/2014/main" id="{9FC60022-E2B6-DC3F-53BE-1AB94F9E0E6D}"/>
              </a:ext>
            </a:extLst>
          </p:cNvPr>
          <p:cNvSpPr/>
          <p:nvPr/>
        </p:nvSpPr>
        <p:spPr>
          <a:xfrm>
            <a:off x="619438" y="5205600"/>
            <a:ext cx="3105500" cy="9782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05FF8FF-55C3-3DEF-4AC5-36F2EDA7ADBF}"/>
              </a:ext>
            </a:extLst>
          </p:cNvPr>
          <p:cNvSpPr txBox="1"/>
          <p:nvPr/>
        </p:nvSpPr>
        <p:spPr>
          <a:xfrm>
            <a:off x="819830" y="5327173"/>
            <a:ext cx="2743517" cy="738664"/>
          </a:xfrm>
          <a:prstGeom prst="rect">
            <a:avLst/>
          </a:prstGeom>
          <a:noFill/>
        </p:spPr>
        <p:txBody>
          <a:bodyPr wrap="square" rtlCol="0">
            <a:spAutoFit/>
          </a:bodyPr>
          <a:lstStyle/>
          <a:p>
            <a:pPr algn="ctr"/>
            <a:r>
              <a:rPr lang="en-US" sz="1400" b="1" u="sng" dirty="0">
                <a:effectLst>
                  <a:outerShdw blurRad="38100" dist="38100" dir="2700000" algn="tl">
                    <a:srgbClr val="000000">
                      <a:alpha val="43137"/>
                    </a:srgbClr>
                  </a:outerShdw>
                </a:effectLst>
                <a:latin typeface="Abadi" panose="020B0604020104020204" pitchFamily="34" charset="0"/>
              </a:rPr>
              <a:t>3) Filtering dataframe to only include Falcon 9 launch data and remove missing values</a:t>
            </a:r>
          </a:p>
        </p:txBody>
      </p:sp>
      <p:sp>
        <p:nvSpPr>
          <p:cNvPr id="21" name="Arrow: Right 20">
            <a:extLst>
              <a:ext uri="{FF2B5EF4-FFF2-40B4-BE49-F238E27FC236}">
                <a16:creationId xmlns:a16="http://schemas.microsoft.com/office/drawing/2014/main" id="{F09F27E1-3E91-A3CE-3727-67225F963CD8}"/>
              </a:ext>
            </a:extLst>
          </p:cNvPr>
          <p:cNvSpPr/>
          <p:nvPr/>
        </p:nvSpPr>
        <p:spPr>
          <a:xfrm rot="5400000">
            <a:off x="1866209" y="4532993"/>
            <a:ext cx="650758" cy="42387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1A0961C-BCC0-CEE0-C861-4CE67EC238FB}"/>
              </a:ext>
            </a:extLst>
          </p:cNvPr>
          <p:cNvSpPr/>
          <p:nvPr/>
        </p:nvSpPr>
        <p:spPr>
          <a:xfrm>
            <a:off x="6465188" y="2149002"/>
            <a:ext cx="3105500" cy="9782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343F8A0-1756-1ACE-25F7-908071987E67}"/>
              </a:ext>
            </a:extLst>
          </p:cNvPr>
          <p:cNvSpPr/>
          <p:nvPr/>
        </p:nvSpPr>
        <p:spPr>
          <a:xfrm>
            <a:off x="6484588" y="4043664"/>
            <a:ext cx="3105500" cy="9782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E745D50-BB90-588E-3B60-72841D0BE3ED}"/>
              </a:ext>
            </a:extLst>
          </p:cNvPr>
          <p:cNvSpPr txBox="1"/>
          <p:nvPr/>
        </p:nvSpPr>
        <p:spPr>
          <a:xfrm>
            <a:off x="6665579" y="2327050"/>
            <a:ext cx="2743517" cy="800219"/>
          </a:xfrm>
          <a:prstGeom prst="rect">
            <a:avLst/>
          </a:prstGeom>
          <a:noFill/>
        </p:spPr>
        <p:txBody>
          <a:bodyPr wrap="square" rtlCol="0">
            <a:spAutoFit/>
          </a:bodyPr>
          <a:lstStyle/>
          <a:p>
            <a:pPr algn="ctr"/>
            <a:r>
              <a:rPr lang="en-US" sz="1400" b="1" u="sng" dirty="0">
                <a:effectLst>
                  <a:outerShdw blurRad="38100" dist="38100" dir="2700000" algn="tl">
                    <a:srgbClr val="000000">
                      <a:alpha val="43137"/>
                    </a:srgbClr>
                  </a:outerShdw>
                </a:effectLst>
                <a:latin typeface="Abadi" panose="020B0604020104020204" pitchFamily="34" charset="0"/>
              </a:rPr>
              <a:t>1) Extract a Falcon 9 launch records from HTML page</a:t>
            </a:r>
            <a:endParaRPr lang="en-US" sz="1400" b="1" u="sng" dirty="0">
              <a:solidFill>
                <a:schemeClr val="tx1"/>
              </a:solidFill>
              <a:effectLst>
                <a:outerShdw blurRad="38100" dist="38100" dir="2700000" algn="tl">
                  <a:srgbClr val="000000">
                    <a:alpha val="43137"/>
                  </a:srgbClr>
                </a:outerShdw>
              </a:effectLst>
              <a:latin typeface="Abadi" panose="020B0604020104020204" pitchFamily="34" charset="0"/>
            </a:endParaRPr>
          </a:p>
          <a:p>
            <a:pPr algn="ctr"/>
            <a:endParaRPr lang="en-US" dirty="0"/>
          </a:p>
        </p:txBody>
      </p:sp>
      <p:sp>
        <p:nvSpPr>
          <p:cNvPr id="25" name="Arrow: Right 24">
            <a:extLst>
              <a:ext uri="{FF2B5EF4-FFF2-40B4-BE49-F238E27FC236}">
                <a16:creationId xmlns:a16="http://schemas.microsoft.com/office/drawing/2014/main" id="{1D7CEF4B-2895-B6E1-ED2F-815F4846B58F}"/>
              </a:ext>
            </a:extLst>
          </p:cNvPr>
          <p:cNvSpPr/>
          <p:nvPr/>
        </p:nvSpPr>
        <p:spPr>
          <a:xfrm rot="5400000">
            <a:off x="7703583" y="3353176"/>
            <a:ext cx="650758" cy="423874"/>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4DCB239-606C-E370-4D97-818915AF10E3}"/>
              </a:ext>
            </a:extLst>
          </p:cNvPr>
          <p:cNvSpPr txBox="1"/>
          <p:nvPr/>
        </p:nvSpPr>
        <p:spPr>
          <a:xfrm>
            <a:off x="6646179" y="4269929"/>
            <a:ext cx="2743517" cy="523220"/>
          </a:xfrm>
          <a:prstGeom prst="rect">
            <a:avLst/>
          </a:prstGeom>
          <a:noFill/>
        </p:spPr>
        <p:txBody>
          <a:bodyPr wrap="square" rtlCol="0">
            <a:spAutoFit/>
          </a:bodyPr>
          <a:lstStyle/>
          <a:p>
            <a:pPr algn="ctr"/>
            <a:r>
              <a:rPr lang="en-US" sz="1400" b="1" u="sng" dirty="0">
                <a:solidFill>
                  <a:schemeClr val="tx1"/>
                </a:solidFill>
                <a:effectLst>
                  <a:outerShdw blurRad="38100" dist="38100" dir="2700000" algn="tl">
                    <a:srgbClr val="000000">
                      <a:alpha val="43137"/>
                    </a:srgbClr>
                  </a:outerShdw>
                </a:effectLst>
                <a:latin typeface="Abadi" panose="020B0604020104020204" pitchFamily="34" charset="0"/>
              </a:rPr>
              <a:t>2) Parse the launch HTML table and convert it into a dataframe</a:t>
            </a:r>
            <a:endParaRPr lang="en-US" sz="1400" dirty="0">
              <a:effectLst>
                <a:outerShdw blurRad="38100" dist="38100" dir="2700000" algn="tl">
                  <a:srgbClr val="000000">
                    <a:alpha val="43137"/>
                  </a:srgbClr>
                </a:outerShdw>
              </a:effectLst>
            </a:endParaRPr>
          </a:p>
        </p:txBody>
      </p:sp>
      <p:sp>
        <p:nvSpPr>
          <p:cNvPr id="30" name="Right Brace 29">
            <a:extLst>
              <a:ext uri="{FF2B5EF4-FFF2-40B4-BE49-F238E27FC236}">
                <a16:creationId xmlns:a16="http://schemas.microsoft.com/office/drawing/2014/main" id="{8F64B553-630C-9AE6-DF50-BF588FF8B2D4}"/>
              </a:ext>
            </a:extLst>
          </p:cNvPr>
          <p:cNvSpPr/>
          <p:nvPr/>
        </p:nvSpPr>
        <p:spPr>
          <a:xfrm>
            <a:off x="3726190" y="1583147"/>
            <a:ext cx="804174" cy="446722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0DA0F050-36F5-61B4-975B-4BADF5DCDADA}"/>
              </a:ext>
            </a:extLst>
          </p:cNvPr>
          <p:cNvSpPr txBox="1"/>
          <p:nvPr/>
        </p:nvSpPr>
        <p:spPr>
          <a:xfrm>
            <a:off x="4219853" y="3397333"/>
            <a:ext cx="1711051" cy="646331"/>
          </a:xfrm>
          <a:prstGeom prst="rect">
            <a:avLst/>
          </a:prstGeom>
          <a:noFill/>
        </p:spPr>
        <p:txBody>
          <a:bodyPr wrap="square" rtlCol="0">
            <a:spAutoFit/>
          </a:bodyPr>
          <a:lstStyle/>
          <a:p>
            <a:pPr algn="ctr"/>
            <a:r>
              <a:rPr lang="en-US" b="1"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SPACEX REST API</a:t>
            </a:r>
            <a:endParaRPr lang="en-US" dirty="0"/>
          </a:p>
        </p:txBody>
      </p:sp>
      <p:sp>
        <p:nvSpPr>
          <p:cNvPr id="32" name="Right Brace 31">
            <a:extLst>
              <a:ext uri="{FF2B5EF4-FFF2-40B4-BE49-F238E27FC236}">
                <a16:creationId xmlns:a16="http://schemas.microsoft.com/office/drawing/2014/main" id="{E81339B5-C4B3-1390-AA4A-A572A6E6F09C}"/>
              </a:ext>
            </a:extLst>
          </p:cNvPr>
          <p:cNvSpPr/>
          <p:nvPr/>
        </p:nvSpPr>
        <p:spPr>
          <a:xfrm>
            <a:off x="9593624" y="2433527"/>
            <a:ext cx="804174" cy="2359622"/>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080A53D0-2459-95F9-CA0E-1BCAAF0189F0}"/>
              </a:ext>
            </a:extLst>
          </p:cNvPr>
          <p:cNvSpPr txBox="1"/>
          <p:nvPr/>
        </p:nvSpPr>
        <p:spPr>
          <a:xfrm>
            <a:off x="10327649" y="3380447"/>
            <a:ext cx="1711051" cy="369332"/>
          </a:xfrm>
          <a:prstGeom prst="rect">
            <a:avLst/>
          </a:prstGeom>
          <a:noFill/>
        </p:spPr>
        <p:txBody>
          <a:bodyPr wrap="square" rtlCol="0">
            <a:spAutoFit/>
          </a:bodyPr>
          <a:lstStyle/>
          <a:p>
            <a:pPr algn="ctr"/>
            <a:r>
              <a:rPr lang="en-US" b="1" u="sng" cap="small" dirty="0">
                <a:effectLst>
                  <a:glow rad="38100">
                    <a:schemeClr val="bg1">
                      <a:lumMod val="50000"/>
                      <a:lumOff val="50000"/>
                      <a:alpha val="20000"/>
                    </a:schemeClr>
                  </a:glow>
                  <a:outerShdw blurRad="44450" dist="12700" dir="13860000" algn="tl" rotWithShape="0">
                    <a:srgbClr val="000000">
                      <a:alpha val="20000"/>
                    </a:srgbClr>
                  </a:outerShdw>
                </a:effectLst>
                <a:latin typeface="Abadi" panose="020B0604020104020204" pitchFamily="34" charset="0"/>
              </a:rPr>
              <a:t>Web Scraping</a:t>
            </a:r>
            <a:endParaRPr lang="en-US" dirty="0"/>
          </a:p>
        </p:txBody>
      </p:sp>
      <p:sp>
        <p:nvSpPr>
          <p:cNvPr id="16" name="TextBox 15">
            <a:extLst>
              <a:ext uri="{FF2B5EF4-FFF2-40B4-BE49-F238E27FC236}">
                <a16:creationId xmlns:a16="http://schemas.microsoft.com/office/drawing/2014/main" id="{71784BCF-B5A3-80DB-544F-DA24D989241E}"/>
              </a:ext>
            </a:extLst>
          </p:cNvPr>
          <p:cNvSpPr txBox="1"/>
          <p:nvPr/>
        </p:nvSpPr>
        <p:spPr>
          <a:xfrm>
            <a:off x="10196936" y="6175160"/>
            <a:ext cx="1545337" cy="369332"/>
          </a:xfrm>
          <a:prstGeom prst="rect">
            <a:avLst/>
          </a:prstGeom>
          <a:noFill/>
        </p:spPr>
        <p:txBody>
          <a:bodyPr wrap="square">
            <a:spAutoFit/>
          </a:bodyPr>
          <a:lstStyle/>
          <a:p>
            <a:r>
              <a:rPr lang="en-US" dirty="0">
                <a:hlinkClick r:id="rId4"/>
              </a:rPr>
              <a:t>GitHub Link</a:t>
            </a:r>
            <a:endParaRPr lang="en-US" dirty="0"/>
          </a:p>
        </p:txBody>
      </p:sp>
    </p:spTree>
    <p:extLst>
      <p:ext uri="{BB962C8B-B14F-4D97-AF65-F5344CB8AC3E}">
        <p14:creationId xmlns:p14="http://schemas.microsoft.com/office/powerpoint/2010/main" val="2202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8</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8</a:t>
            </a:fld>
            <a:endParaRPr lang="en-US"/>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261832"/>
            <a:ext cx="10538176" cy="17365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b="1" u="sng" dirty="0">
                <a:solidFill>
                  <a:schemeClr val="tx1"/>
                </a:solidFill>
                <a:latin typeface="Abadi" panose="020B0604020104020204" pitchFamily="34" charset="0"/>
              </a:rPr>
              <a:t>1) Requesting all the contents of the SPACEX API and convert into dataframe</a:t>
            </a:r>
          </a:p>
          <a:p>
            <a:pPr lvl="1">
              <a:lnSpc>
                <a:spcPct val="120000"/>
              </a:lnSpc>
              <a:spcBef>
                <a:spcPts val="1400"/>
              </a:spcBef>
            </a:pPr>
            <a:r>
              <a:rPr lang="en-US" sz="2000" dirty="0">
                <a:solidFill>
                  <a:schemeClr val="tx1"/>
                </a:solidFill>
                <a:latin typeface="Abadi" panose="020B0604020104020204" pitchFamily="34" charset="0"/>
              </a:rPr>
              <a:t>Step 1: Sending GET requests to the SPACEX REST API and return the GET response</a:t>
            </a:r>
          </a:p>
          <a:p>
            <a:pPr lvl="1">
              <a:lnSpc>
                <a:spcPct val="120000"/>
              </a:lnSpc>
              <a:spcBef>
                <a:spcPts val="1400"/>
              </a:spcBef>
            </a:pPr>
            <a:r>
              <a:rPr lang="en-US" sz="2000" dirty="0">
                <a:solidFill>
                  <a:schemeClr val="tx1"/>
                </a:solidFill>
                <a:latin typeface="Abadi" panose="020B0604020104020204" pitchFamily="34" charset="0"/>
              </a:rPr>
              <a:t>Step 2: Convert the response to .json then to pandas dataframe</a:t>
            </a:r>
          </a:p>
        </p:txBody>
      </p:sp>
      <p:sp>
        <p:nvSpPr>
          <p:cNvPr id="7" name="Rectangle 6">
            <a:extLst>
              <a:ext uri="{FF2B5EF4-FFF2-40B4-BE49-F238E27FC236}">
                <a16:creationId xmlns:a16="http://schemas.microsoft.com/office/drawing/2014/main" id="{068094B5-9DC0-7AC4-B0BD-B49C98E5DC5E}"/>
              </a:ext>
            </a:extLst>
          </p:cNvPr>
          <p:cNvSpPr/>
          <p:nvPr/>
        </p:nvSpPr>
        <p:spPr>
          <a:xfrm>
            <a:off x="883812" y="2848665"/>
            <a:ext cx="10424375" cy="39045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buNone/>
            </a:pPr>
            <a:r>
              <a:rPr lang="en-US" sz="1800" b="0" dirty="0">
                <a:solidFill>
                  <a:srgbClr val="7CA668"/>
                </a:solidFill>
                <a:effectLst/>
                <a:highlight>
                  <a:srgbClr val="000000"/>
                </a:highlight>
                <a:latin typeface="Consolas" panose="020B0609020204030204" pitchFamily="49" charset="0"/>
              </a:rPr>
              <a:t># Spacex </a:t>
            </a:r>
            <a:r>
              <a:rPr lang="en-US" dirty="0">
                <a:solidFill>
                  <a:srgbClr val="7CA668"/>
                </a:solidFill>
                <a:highlight>
                  <a:srgbClr val="000000"/>
                </a:highlight>
                <a:latin typeface="Consolas" panose="020B0609020204030204" pitchFamily="49" charset="0"/>
              </a:rPr>
              <a:t>R</a:t>
            </a:r>
            <a:r>
              <a:rPr lang="en-US" sz="1800" b="0" dirty="0">
                <a:solidFill>
                  <a:srgbClr val="7CA668"/>
                </a:solidFill>
                <a:effectLst/>
                <a:highlight>
                  <a:srgbClr val="000000"/>
                </a:highlight>
                <a:latin typeface="Consolas" panose="020B0609020204030204" pitchFamily="49" charset="0"/>
              </a:rPr>
              <a:t>est API link</a:t>
            </a:r>
            <a:endParaRPr lang="en-US" dirty="0">
              <a:solidFill>
                <a:srgbClr val="9CDCFE"/>
              </a:solidFill>
              <a:highlight>
                <a:srgbClr val="000000"/>
              </a:highlight>
              <a:latin typeface="Consolas" panose="020B0609020204030204" pitchFamily="49" charset="0"/>
            </a:endParaRPr>
          </a:p>
          <a:p>
            <a:pPr marL="0" indent="0">
              <a:buNone/>
            </a:pPr>
            <a:r>
              <a:rPr lang="en-US" dirty="0">
                <a:solidFill>
                  <a:srgbClr val="9CDCFE"/>
                </a:solidFill>
                <a:highlight>
                  <a:srgbClr val="000000"/>
                </a:highlight>
                <a:latin typeface="Consolas" panose="020B0609020204030204" pitchFamily="49" charset="0"/>
              </a:rPr>
              <a:t>space_url </a:t>
            </a:r>
            <a:r>
              <a:rPr lang="en-US" sz="1800" b="0" dirty="0">
                <a:solidFill>
                  <a:srgbClr val="D4D4D4"/>
                </a:solidFill>
                <a:effectLst/>
                <a:highlight>
                  <a:srgbClr val="000000"/>
                </a:highlight>
                <a:latin typeface="Consolas" panose="020B0609020204030204" pitchFamily="49" charset="0"/>
              </a:rPr>
              <a:t>= </a:t>
            </a:r>
            <a:r>
              <a:rPr lang="en-US" sz="1800" b="0" dirty="0">
                <a:solidFill>
                  <a:srgbClr val="7CA668"/>
                </a:solidFill>
                <a:effectLst/>
                <a:highlight>
                  <a:srgbClr val="000000"/>
                </a:highlight>
                <a:latin typeface="Consolas" panose="020B0609020204030204" pitchFamily="49" charset="0"/>
              </a:rPr>
              <a:t>“https://...”</a:t>
            </a:r>
          </a:p>
          <a:p>
            <a:pPr marL="0" indent="0">
              <a:buNone/>
            </a:pPr>
            <a:endParaRPr lang="en-US" sz="1800" b="0" dirty="0">
              <a:solidFill>
                <a:srgbClr val="9CDCFE"/>
              </a:solidFill>
              <a:effectLst/>
              <a:highlight>
                <a:srgbClr val="000000"/>
              </a:highlight>
              <a:latin typeface="Consolas" panose="020B0609020204030204" pitchFamily="49" charset="0"/>
            </a:endParaRPr>
          </a:p>
          <a:p>
            <a:pPr marL="0" indent="0">
              <a:buNone/>
            </a:pPr>
            <a:r>
              <a:rPr lang="en-US" sz="1800" b="0" dirty="0">
                <a:solidFill>
                  <a:srgbClr val="7CA668"/>
                </a:solidFill>
                <a:effectLst/>
                <a:highlight>
                  <a:srgbClr val="000000"/>
                </a:highlight>
                <a:latin typeface="Consolas" panose="020B0609020204030204" pitchFamily="49" charset="0"/>
              </a:rPr>
              <a:t># Sending a GET request to the Spacex </a:t>
            </a:r>
            <a:r>
              <a:rPr lang="en-US" dirty="0">
                <a:solidFill>
                  <a:srgbClr val="7CA668"/>
                </a:solidFill>
                <a:highlight>
                  <a:srgbClr val="000000"/>
                </a:highlight>
                <a:latin typeface="Consolas" panose="020B0609020204030204" pitchFamily="49" charset="0"/>
              </a:rPr>
              <a:t>R</a:t>
            </a:r>
            <a:r>
              <a:rPr lang="en-US" sz="1800" b="0" dirty="0">
                <a:solidFill>
                  <a:srgbClr val="7CA668"/>
                </a:solidFill>
                <a:effectLst/>
                <a:highlight>
                  <a:srgbClr val="000000"/>
                </a:highlight>
                <a:latin typeface="Consolas" panose="020B0609020204030204" pitchFamily="49" charset="0"/>
              </a:rPr>
              <a:t>est API </a:t>
            </a:r>
          </a:p>
          <a:p>
            <a:pPr marL="0" indent="0">
              <a:buNone/>
            </a:pPr>
            <a:r>
              <a:rPr lang="en-US" sz="1800" b="0" dirty="0">
                <a:solidFill>
                  <a:srgbClr val="9CDCFE"/>
                </a:solidFill>
                <a:effectLst/>
                <a:highlight>
                  <a:srgbClr val="000000"/>
                </a:highlight>
                <a:latin typeface="Consolas" panose="020B0609020204030204" pitchFamily="49" charset="0"/>
              </a:rPr>
              <a:t>response</a:t>
            </a:r>
            <a:r>
              <a:rPr lang="en-US" sz="1800" b="0" dirty="0">
                <a:solidFill>
                  <a:srgbClr val="FFFFFF"/>
                </a:solidFill>
                <a:effectLst/>
                <a:highlight>
                  <a:srgbClr val="000000"/>
                </a:highlight>
                <a:latin typeface="Consolas" panose="020B0609020204030204" pitchFamily="49" charset="0"/>
              </a:rPr>
              <a:t> </a:t>
            </a:r>
            <a:r>
              <a:rPr lang="en-US" sz="1800" b="0" dirty="0">
                <a:solidFill>
                  <a:srgbClr val="D4D4D4"/>
                </a:solidFill>
                <a:effectLst/>
                <a:highlight>
                  <a:srgbClr val="000000"/>
                </a:highlight>
                <a:latin typeface="Consolas" panose="020B0609020204030204" pitchFamily="49" charset="0"/>
              </a:rPr>
              <a:t>=</a:t>
            </a:r>
            <a:r>
              <a:rPr lang="en-US" sz="1800" b="0" dirty="0">
                <a:solidFill>
                  <a:srgbClr val="FFFFFF"/>
                </a:solidFill>
                <a:effectLst/>
                <a:highlight>
                  <a:srgbClr val="000000"/>
                </a:highlight>
                <a:latin typeface="Consolas" panose="020B0609020204030204" pitchFamily="49" charset="0"/>
              </a:rPr>
              <a:t> </a:t>
            </a:r>
            <a:r>
              <a:rPr lang="en-US" sz="1800" b="0" dirty="0">
                <a:solidFill>
                  <a:srgbClr val="4EC9B0"/>
                </a:solidFill>
                <a:effectLst/>
                <a:highlight>
                  <a:srgbClr val="000000"/>
                </a:highlight>
                <a:latin typeface="Consolas" panose="020B0609020204030204" pitchFamily="49" charset="0"/>
              </a:rPr>
              <a:t>requests</a:t>
            </a:r>
            <a:r>
              <a:rPr lang="en-US" sz="1800" b="0" dirty="0">
                <a:solidFill>
                  <a:srgbClr val="FFFFFF"/>
                </a:solidFill>
                <a:effectLst/>
                <a:highlight>
                  <a:srgbClr val="000000"/>
                </a:highlight>
                <a:latin typeface="Consolas" panose="020B0609020204030204" pitchFamily="49" charset="0"/>
              </a:rPr>
              <a:t>.</a:t>
            </a:r>
            <a:r>
              <a:rPr lang="en-US" sz="1800" b="0" dirty="0">
                <a:solidFill>
                  <a:srgbClr val="DCDCAA"/>
                </a:solidFill>
                <a:effectLst/>
                <a:highlight>
                  <a:srgbClr val="000000"/>
                </a:highlight>
                <a:latin typeface="Consolas" panose="020B0609020204030204" pitchFamily="49" charset="0"/>
              </a:rPr>
              <a:t>get</a:t>
            </a:r>
            <a:r>
              <a:rPr lang="en-US" sz="1800" b="0" dirty="0">
                <a:solidFill>
                  <a:srgbClr val="FFFFFF"/>
                </a:solidFill>
                <a:effectLst/>
                <a:highlight>
                  <a:srgbClr val="000000"/>
                </a:highlight>
                <a:latin typeface="Consolas" panose="020B0609020204030204" pitchFamily="49" charset="0"/>
              </a:rPr>
              <a:t>(spacex_url)</a:t>
            </a:r>
          </a:p>
          <a:p>
            <a:pPr marL="0" indent="0">
              <a:buNone/>
            </a:pP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7CA668"/>
                </a:solidFill>
                <a:effectLst/>
                <a:highlight>
                  <a:srgbClr val="000000"/>
                </a:highlight>
                <a:latin typeface="Consolas" panose="020B0609020204030204" pitchFamily="49" charset="0"/>
              </a:rPr>
              <a:t># If status response is 200, request of successfull </a:t>
            </a: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9CDCFE"/>
                </a:solidFill>
                <a:effectLst/>
                <a:highlight>
                  <a:srgbClr val="000000"/>
                </a:highlight>
                <a:latin typeface="Consolas" panose="020B0609020204030204" pitchFamily="49" charset="0"/>
              </a:rPr>
              <a:t>response</a:t>
            </a:r>
            <a:r>
              <a:rPr lang="en-US" sz="1800" b="0" dirty="0">
                <a:solidFill>
                  <a:srgbClr val="FFFFFF"/>
                </a:solidFill>
                <a:effectLst/>
                <a:highlight>
                  <a:srgbClr val="000000"/>
                </a:highlight>
                <a:latin typeface="Consolas" panose="020B0609020204030204" pitchFamily="49" charset="0"/>
              </a:rPr>
              <a:t>.</a:t>
            </a:r>
            <a:r>
              <a:rPr lang="en-US" sz="1800" b="0" dirty="0">
                <a:solidFill>
                  <a:srgbClr val="9CDCFE"/>
                </a:solidFill>
                <a:effectLst/>
                <a:highlight>
                  <a:srgbClr val="000000"/>
                </a:highlight>
                <a:latin typeface="Consolas" panose="020B0609020204030204" pitchFamily="49" charset="0"/>
              </a:rPr>
              <a:t>status_code</a:t>
            </a:r>
          </a:p>
          <a:p>
            <a:pPr marL="0" indent="0">
              <a:buNone/>
            </a:pP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7CA668"/>
                </a:solidFill>
                <a:effectLst/>
                <a:highlight>
                  <a:srgbClr val="000000"/>
                </a:highlight>
                <a:latin typeface="Consolas" panose="020B0609020204030204" pitchFamily="49" charset="0"/>
              </a:rPr>
              <a:t># .json() to turn response into JSON format</a:t>
            </a: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9CDCFE"/>
                </a:solidFill>
                <a:effectLst/>
                <a:highlight>
                  <a:srgbClr val="000000"/>
                </a:highlight>
                <a:latin typeface="Consolas" panose="020B0609020204030204" pitchFamily="49" charset="0"/>
              </a:rPr>
              <a:t>r</a:t>
            </a:r>
            <a:r>
              <a:rPr lang="en-US" sz="1800" b="0" dirty="0">
                <a:solidFill>
                  <a:srgbClr val="FFFFFF"/>
                </a:solidFill>
                <a:effectLst/>
                <a:highlight>
                  <a:srgbClr val="000000"/>
                </a:highlight>
                <a:latin typeface="Consolas" panose="020B0609020204030204" pitchFamily="49" charset="0"/>
              </a:rPr>
              <a:t> </a:t>
            </a:r>
            <a:r>
              <a:rPr lang="en-US" sz="1800" b="0" dirty="0">
                <a:solidFill>
                  <a:srgbClr val="D4D4D4"/>
                </a:solidFill>
                <a:effectLst/>
                <a:highlight>
                  <a:srgbClr val="000000"/>
                </a:highlight>
                <a:latin typeface="Consolas" panose="020B0609020204030204" pitchFamily="49" charset="0"/>
              </a:rPr>
              <a:t>=</a:t>
            </a:r>
            <a:r>
              <a:rPr lang="en-US" sz="1800" b="0" dirty="0">
                <a:solidFill>
                  <a:srgbClr val="FFFFFF"/>
                </a:solidFill>
                <a:effectLst/>
                <a:highlight>
                  <a:srgbClr val="000000"/>
                </a:highlight>
                <a:latin typeface="Consolas" panose="020B0609020204030204" pitchFamily="49" charset="0"/>
              </a:rPr>
              <a:t> </a:t>
            </a:r>
            <a:r>
              <a:rPr lang="en-US" sz="1800" b="0" dirty="0">
                <a:solidFill>
                  <a:srgbClr val="9CDCFE"/>
                </a:solidFill>
                <a:effectLst/>
                <a:highlight>
                  <a:srgbClr val="000000"/>
                </a:highlight>
                <a:latin typeface="Consolas" panose="020B0609020204030204" pitchFamily="49" charset="0"/>
              </a:rPr>
              <a:t>response</a:t>
            </a:r>
            <a:r>
              <a:rPr lang="en-US" sz="1800" b="0" dirty="0">
                <a:solidFill>
                  <a:srgbClr val="FFFFFF"/>
                </a:solidFill>
                <a:effectLst/>
                <a:highlight>
                  <a:srgbClr val="000000"/>
                </a:highlight>
                <a:latin typeface="Consolas" panose="020B0609020204030204" pitchFamily="49" charset="0"/>
              </a:rPr>
              <a:t>.</a:t>
            </a:r>
            <a:r>
              <a:rPr lang="en-US" sz="1800" b="0" dirty="0">
                <a:solidFill>
                  <a:srgbClr val="DCDCAA"/>
                </a:solidFill>
                <a:effectLst/>
                <a:highlight>
                  <a:srgbClr val="000000"/>
                </a:highlight>
                <a:latin typeface="Consolas" panose="020B0609020204030204" pitchFamily="49" charset="0"/>
              </a:rPr>
              <a:t>json</a:t>
            </a:r>
            <a:r>
              <a:rPr lang="en-US" sz="1800" b="0" dirty="0">
                <a:solidFill>
                  <a:srgbClr val="FFFFFF"/>
                </a:solidFill>
                <a:effectLst/>
                <a:highlight>
                  <a:srgbClr val="000000"/>
                </a:highlight>
                <a:latin typeface="Consolas" panose="020B0609020204030204" pitchFamily="49" charset="0"/>
              </a:rPr>
              <a:t>()</a:t>
            </a:r>
          </a:p>
          <a:p>
            <a:pPr marL="0" indent="0">
              <a:buNone/>
            </a:pP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7CA668"/>
                </a:solidFill>
                <a:effectLst/>
                <a:highlight>
                  <a:srgbClr val="000000"/>
                </a:highlight>
                <a:latin typeface="Consolas" panose="020B0609020204030204" pitchFamily="49" charset="0"/>
              </a:rPr>
              <a:t>#n.json_normalize() turns the .json to the Pandas dataframe</a:t>
            </a:r>
            <a:endParaRPr lang="en-US" sz="1800" b="0" dirty="0">
              <a:solidFill>
                <a:srgbClr val="FFFFFF"/>
              </a:solidFill>
              <a:effectLst/>
              <a:highlight>
                <a:srgbClr val="000000"/>
              </a:highlight>
              <a:latin typeface="Consolas" panose="020B0609020204030204" pitchFamily="49" charset="0"/>
            </a:endParaRPr>
          </a:p>
          <a:p>
            <a:pPr marL="0" indent="0">
              <a:buNone/>
            </a:pPr>
            <a:r>
              <a:rPr lang="en-US" sz="1800" b="0" dirty="0">
                <a:solidFill>
                  <a:srgbClr val="9CDCFE"/>
                </a:solidFill>
                <a:effectLst/>
                <a:highlight>
                  <a:srgbClr val="000000"/>
                </a:highlight>
                <a:latin typeface="Consolas" panose="020B0609020204030204" pitchFamily="49" charset="0"/>
              </a:rPr>
              <a:t>data</a:t>
            </a:r>
            <a:r>
              <a:rPr lang="en-US" sz="1800" b="0" dirty="0">
                <a:solidFill>
                  <a:srgbClr val="FFFFFF"/>
                </a:solidFill>
                <a:effectLst/>
                <a:highlight>
                  <a:srgbClr val="000000"/>
                </a:highlight>
                <a:latin typeface="Consolas" panose="020B0609020204030204" pitchFamily="49" charset="0"/>
              </a:rPr>
              <a:t> </a:t>
            </a:r>
            <a:r>
              <a:rPr lang="en-US" sz="1800" b="0" dirty="0">
                <a:solidFill>
                  <a:srgbClr val="D4D4D4"/>
                </a:solidFill>
                <a:effectLst/>
                <a:highlight>
                  <a:srgbClr val="000000"/>
                </a:highlight>
                <a:latin typeface="Consolas" panose="020B0609020204030204" pitchFamily="49" charset="0"/>
              </a:rPr>
              <a:t>=</a:t>
            </a:r>
            <a:r>
              <a:rPr lang="en-US" sz="1800" b="0" dirty="0">
                <a:solidFill>
                  <a:srgbClr val="FFFFFF"/>
                </a:solidFill>
                <a:effectLst/>
                <a:highlight>
                  <a:srgbClr val="000000"/>
                </a:highlight>
                <a:latin typeface="Consolas" panose="020B0609020204030204" pitchFamily="49" charset="0"/>
              </a:rPr>
              <a:t> </a:t>
            </a:r>
            <a:r>
              <a:rPr lang="en-US" sz="1800" b="0" dirty="0">
                <a:solidFill>
                  <a:srgbClr val="4EC9B0"/>
                </a:solidFill>
                <a:effectLst/>
                <a:highlight>
                  <a:srgbClr val="000000"/>
                </a:highlight>
                <a:latin typeface="Consolas" panose="020B0609020204030204" pitchFamily="49" charset="0"/>
              </a:rPr>
              <a:t>pd</a:t>
            </a:r>
            <a:r>
              <a:rPr lang="en-US" sz="1800" b="0" dirty="0">
                <a:solidFill>
                  <a:srgbClr val="FFFFFF"/>
                </a:solidFill>
                <a:effectLst/>
                <a:highlight>
                  <a:srgbClr val="000000"/>
                </a:highlight>
                <a:latin typeface="Consolas" panose="020B0609020204030204" pitchFamily="49" charset="0"/>
              </a:rPr>
              <a:t>.json_normlize(</a:t>
            </a:r>
            <a:r>
              <a:rPr lang="en-US" sz="1800" b="0" dirty="0">
                <a:solidFill>
                  <a:srgbClr val="9CDCFE"/>
                </a:solidFill>
                <a:effectLst/>
                <a:highlight>
                  <a:srgbClr val="000000"/>
                </a:highlight>
                <a:latin typeface="Consolas" panose="020B0609020204030204" pitchFamily="49" charset="0"/>
              </a:rPr>
              <a:t>r</a:t>
            </a:r>
            <a:r>
              <a:rPr lang="en-US" sz="1800" b="0" dirty="0">
                <a:solidFill>
                  <a:srgbClr val="FFFFFF"/>
                </a:solidFill>
                <a:effectLst/>
                <a:highlight>
                  <a:srgbClr val="000000"/>
                </a:highlight>
                <a:latin typeface="Consolas" panose="020B0609020204030204" pitchFamily="49" charset="0"/>
              </a:rPr>
              <a:t>)</a:t>
            </a:r>
          </a:p>
        </p:txBody>
      </p:sp>
      <p:sp>
        <p:nvSpPr>
          <p:cNvPr id="2" name="Rectangle: Diagonal Corners Rounded 1">
            <a:extLst>
              <a:ext uri="{FF2B5EF4-FFF2-40B4-BE49-F238E27FC236}">
                <a16:creationId xmlns:a16="http://schemas.microsoft.com/office/drawing/2014/main" id="{61196763-5525-64CD-FE00-359823CE98EA}"/>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Rectangle 7" descr="Open Enrollment">
            <a:extLst>
              <a:ext uri="{FF2B5EF4-FFF2-40B4-BE49-F238E27FC236}">
                <a16:creationId xmlns:a16="http://schemas.microsoft.com/office/drawing/2014/main" id="{ED3C179C-9AA3-D14D-EAD8-D79ABFC184D8}"/>
              </a:ext>
            </a:extLst>
          </p:cNvPr>
          <p:cNvSpPr/>
          <p:nvPr/>
        </p:nvSpPr>
        <p:spPr>
          <a:xfrm>
            <a:off x="11203605" y="498174"/>
            <a:ext cx="630000" cy="63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9" name="Title 1">
            <a:extLst>
              <a:ext uri="{FF2B5EF4-FFF2-40B4-BE49-F238E27FC236}">
                <a16:creationId xmlns:a16="http://schemas.microsoft.com/office/drawing/2014/main" id="{31A16AAD-0A8E-7B1C-0C4C-6B0FDA524CE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Collection (SPACEX REST API)</a:t>
            </a:r>
            <a:endParaRPr lang="en-US" sz="4400" b="1" dirty="0">
              <a:solidFill>
                <a:schemeClr val="tx1"/>
              </a:solidFill>
            </a:endParaRPr>
          </a:p>
        </p:txBody>
      </p:sp>
      <p:sp>
        <p:nvSpPr>
          <p:cNvPr id="5" name="TextBox 4">
            <a:extLst>
              <a:ext uri="{FF2B5EF4-FFF2-40B4-BE49-F238E27FC236}">
                <a16:creationId xmlns:a16="http://schemas.microsoft.com/office/drawing/2014/main" id="{948B5064-5EA7-1FA5-8C05-5C923E06AC6A}"/>
              </a:ext>
            </a:extLst>
          </p:cNvPr>
          <p:cNvSpPr txBox="1"/>
          <p:nvPr/>
        </p:nvSpPr>
        <p:spPr>
          <a:xfrm>
            <a:off x="10646663" y="1334482"/>
            <a:ext cx="1545337" cy="369332"/>
          </a:xfrm>
          <a:prstGeom prst="rect">
            <a:avLst/>
          </a:prstGeom>
          <a:noFill/>
        </p:spPr>
        <p:txBody>
          <a:bodyPr wrap="square">
            <a:spAutoFit/>
          </a:bodyPr>
          <a:lstStyle/>
          <a:p>
            <a:r>
              <a:rPr lang="en-US" dirty="0">
                <a:hlinkClick r:id="rId4"/>
              </a:rPr>
              <a:t>GitHub Link</a:t>
            </a:r>
            <a:endParaRPr lang="en-US" dirty="0"/>
          </a:p>
        </p:txBody>
      </p:sp>
    </p:spTree>
    <p:extLst>
      <p:ext uri="{BB962C8B-B14F-4D97-AF65-F5344CB8AC3E}">
        <p14:creationId xmlns:p14="http://schemas.microsoft.com/office/powerpoint/2010/main" val="2782821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ctr">
            <a:normAutofit/>
          </a:bodyPr>
          <a:lstStyle/>
          <a:p>
            <a:pPr defTabSz="457200">
              <a:spcAft>
                <a:spcPts val="600"/>
              </a:spcAft>
            </a:pPr>
            <a:fld id="{5075537C-CA84-1446-933C-8E9D027F9201}" type="slidenum">
              <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rPr>
              <a:pPr defTabSz="457200">
                <a:spcAft>
                  <a:spcPts val="600"/>
                </a:spcAft>
              </a:pPr>
              <a:t>9</a:t>
            </a:fld>
            <a:endParaRPr lang="en-US" b="1" i="0" kern="1200" dirty="0">
              <a:solidFill>
                <a:schemeClr val="tx1">
                  <a:lumMod val="75000"/>
                </a:schemeClr>
              </a:solidFill>
              <a:effectLst>
                <a:outerShdw blurRad="50800" dist="38100" dir="2700000" algn="tl" rotWithShape="0">
                  <a:srgbClr val="000000">
                    <a:alpha val="43000"/>
                  </a:srgbClr>
                </a:outerShdw>
              </a:effectLst>
              <a:latin typeface="+mn-lt"/>
              <a:ea typeface="+mn-ea"/>
              <a:cs typeface="+mn-cs"/>
            </a:endParaRPr>
          </a:p>
        </p:txBody>
      </p:sp>
      <p:sp>
        <p:nvSpPr>
          <p:cNvPr id="3" name="Slide Number Placeholder 5">
            <a:extLst>
              <a:ext uri="{FF2B5EF4-FFF2-40B4-BE49-F238E27FC236}">
                <a16:creationId xmlns:a16="http://schemas.microsoft.com/office/drawing/2014/main" id="{7C8FBEF7-9921-8604-8F9F-918FBF2F166C}"/>
              </a:ext>
            </a:extLst>
          </p:cNvPr>
          <p:cNvSpPr txBox="1">
            <a:spLocks/>
          </p:cNvSpPr>
          <p:nvPr/>
        </p:nvSpPr>
        <p:spPr>
          <a:xfrm>
            <a:off x="10514012" y="5883275"/>
            <a:ext cx="551167" cy="365125"/>
          </a:xfrm>
          <a:prstGeom prst="rect">
            <a:avLst/>
          </a:prstGeom>
        </p:spPr>
        <p:txBody>
          <a:bodyPr vert="horz" lIns="91440" tIns="45720" rIns="91440" bIns="45720" rtlCol="0" anchor="ctr"/>
          <a:lstStyle>
            <a:defPPr>
              <a:defRPr lang="en-US"/>
            </a:defPPr>
            <a:lvl1pPr marL="0" algn="r" defTabSz="914400" rtl="0" eaLnBrk="1" latinLnBrk="0" hangingPunct="1">
              <a:defRPr sz="900" b="1" i="0" kern="1200">
                <a:solidFill>
                  <a:schemeClr val="tx1">
                    <a:lumMod val="75000"/>
                  </a:schemeClr>
                </a:solidFill>
                <a:effectLst>
                  <a:outerShdw blurRad="50800" dist="38100" dir="2700000" algn="tl" rotWithShape="0">
                    <a:srgbClr val="000000">
                      <a:alpha val="43000"/>
                    </a:srgbClr>
                  </a:outerShdw>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9</a:t>
            </a:fld>
            <a:endParaRPr lang="en-US"/>
          </a:p>
        </p:txBody>
      </p:sp>
      <p:sp>
        <p:nvSpPr>
          <p:cNvPr id="5" name="Title 1">
            <a:extLst>
              <a:ext uri="{FF2B5EF4-FFF2-40B4-BE49-F238E27FC236}">
                <a16:creationId xmlns:a16="http://schemas.microsoft.com/office/drawing/2014/main" id="{629E4F80-8F43-83A6-A76B-3B384A08A45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b="1" dirty="0">
                <a:solidFill>
                  <a:schemeClr val="tx1"/>
                </a:solidFill>
                <a:latin typeface="Abadi"/>
              </a:rPr>
              <a:t>Data Collection (SPACEX REST API) Cont.</a:t>
            </a:r>
            <a:endParaRPr lang="en-US" sz="4400" b="1" dirty="0">
              <a:solidFill>
                <a:schemeClr val="tx1"/>
              </a:solidFill>
            </a:endParaRPr>
          </a:p>
        </p:txBody>
      </p:sp>
      <p:sp>
        <p:nvSpPr>
          <p:cNvPr id="6" name="Content Placeholder 2">
            <a:extLst>
              <a:ext uri="{FF2B5EF4-FFF2-40B4-BE49-F238E27FC236}">
                <a16:creationId xmlns:a16="http://schemas.microsoft.com/office/drawing/2014/main" id="{A35218CD-07BA-FC64-D358-FBC8C88BAD7D}"/>
              </a:ext>
            </a:extLst>
          </p:cNvPr>
          <p:cNvSpPr txBox="1">
            <a:spLocks/>
          </p:cNvSpPr>
          <p:nvPr/>
        </p:nvSpPr>
        <p:spPr>
          <a:xfrm>
            <a:off x="770011" y="1087699"/>
            <a:ext cx="10651978" cy="1453481"/>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b="1" u="sng" dirty="0">
                <a:solidFill>
                  <a:schemeClr val="tx1"/>
                </a:solidFill>
                <a:latin typeface="Abadi" panose="020B0604020104020204" pitchFamily="34" charset="0"/>
              </a:rPr>
              <a:t>2) Reconstructing the dataset into a dictionary format and then into a dataframe using helper functions</a:t>
            </a:r>
          </a:p>
          <a:p>
            <a:pPr lvl="1">
              <a:lnSpc>
                <a:spcPct val="120000"/>
              </a:lnSpc>
              <a:spcBef>
                <a:spcPts val="1400"/>
              </a:spcBef>
            </a:pPr>
            <a:r>
              <a:rPr lang="en-US" sz="1600" dirty="0">
                <a:solidFill>
                  <a:schemeClr val="tx1"/>
                </a:solidFill>
                <a:latin typeface="Abadi" panose="020B0604020104020204" pitchFamily="34" charset="0"/>
              </a:rPr>
              <a:t>Step 1: Creating global variables for all the column headers to store data returned by the helper functions</a:t>
            </a:r>
          </a:p>
          <a:p>
            <a:pPr lvl="1">
              <a:lnSpc>
                <a:spcPct val="120000"/>
              </a:lnSpc>
              <a:spcBef>
                <a:spcPts val="1400"/>
              </a:spcBef>
            </a:pPr>
            <a:r>
              <a:rPr lang="en-US" sz="1600" dirty="0">
                <a:solidFill>
                  <a:schemeClr val="tx1"/>
                </a:solidFill>
                <a:latin typeface="Abadi" panose="020B0604020104020204" pitchFamily="34" charset="0"/>
              </a:rPr>
              <a:t>Step 2: Utilizing the helper functions (</a:t>
            </a:r>
            <a:r>
              <a:rPr lang="en-US" sz="1600" dirty="0">
                <a:solidFill>
                  <a:srgbClr val="92D050"/>
                </a:solidFill>
                <a:latin typeface="Abadi" panose="020B0604020104020204" pitchFamily="34" charset="0"/>
              </a:rPr>
              <a:t>getLaunchSite, getBoosterVersion, getPayloadData, getCoreData</a:t>
            </a:r>
            <a:r>
              <a:rPr lang="en-US" sz="1600" dirty="0">
                <a:solidFill>
                  <a:schemeClr val="tx1"/>
                </a:solidFill>
                <a:latin typeface="Abadi" panose="020B0604020104020204" pitchFamily="34" charset="0"/>
              </a:rPr>
              <a:t>) to fetch data from columns with IDs</a:t>
            </a:r>
          </a:p>
          <a:p>
            <a:pPr lvl="1">
              <a:lnSpc>
                <a:spcPct val="120000"/>
              </a:lnSpc>
              <a:spcBef>
                <a:spcPts val="1400"/>
              </a:spcBef>
            </a:pPr>
            <a:r>
              <a:rPr lang="en-US" sz="1600" dirty="0">
                <a:solidFill>
                  <a:schemeClr val="tx1"/>
                </a:solidFill>
                <a:latin typeface="Abadi" panose="020B0604020104020204" pitchFamily="34" charset="0"/>
              </a:rPr>
              <a:t>Step 3: Merging the columns into a dictionary format using the received data and defined global variables</a:t>
            </a:r>
          </a:p>
          <a:p>
            <a:pPr lvl="1">
              <a:lnSpc>
                <a:spcPct val="120000"/>
              </a:lnSpc>
              <a:spcBef>
                <a:spcPts val="1400"/>
              </a:spcBef>
            </a:pPr>
            <a:r>
              <a:rPr lang="en-US" sz="1600" dirty="0">
                <a:solidFill>
                  <a:schemeClr val="tx1"/>
                </a:solidFill>
                <a:latin typeface="Abadi" panose="020B0604020104020204" pitchFamily="34" charset="0"/>
              </a:rPr>
              <a:t>Step 4: Creating a dataframe from the launch_dict dictionary</a:t>
            </a:r>
          </a:p>
        </p:txBody>
      </p:sp>
      <p:sp>
        <p:nvSpPr>
          <p:cNvPr id="7" name="Rectangle 6">
            <a:extLst>
              <a:ext uri="{FF2B5EF4-FFF2-40B4-BE49-F238E27FC236}">
                <a16:creationId xmlns:a16="http://schemas.microsoft.com/office/drawing/2014/main" id="{068094B5-9DC0-7AC4-B0BD-B49C98E5DC5E}"/>
              </a:ext>
            </a:extLst>
          </p:cNvPr>
          <p:cNvSpPr/>
          <p:nvPr/>
        </p:nvSpPr>
        <p:spPr>
          <a:xfrm>
            <a:off x="111409" y="3883335"/>
            <a:ext cx="2563060" cy="278114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100" b="0" dirty="0">
                <a:solidFill>
                  <a:srgbClr val="7CA668"/>
                </a:solidFill>
                <a:effectLst/>
                <a:latin typeface="Consolas" panose="020B0609020204030204" pitchFamily="49" charset="0"/>
              </a:rPr>
              <a:t>#Global variables </a:t>
            </a:r>
            <a:endParaRPr lang="en-US" sz="1100" b="0" dirty="0">
              <a:solidFill>
                <a:srgbClr val="FFFFFF"/>
              </a:solidFill>
              <a:effectLst/>
              <a:latin typeface="Consolas" panose="020B0609020204030204" pitchFamily="49" charset="0"/>
            </a:endParaRPr>
          </a:p>
          <a:p>
            <a:r>
              <a:rPr lang="en-US" sz="1100" b="0" dirty="0">
                <a:solidFill>
                  <a:srgbClr val="FFFFFF"/>
                </a:solidFill>
                <a:effectLst/>
                <a:latin typeface="Consolas" panose="020B0609020204030204" pitchFamily="49" charset="0"/>
              </a:rPr>
              <a:t>BoosterVersion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PayloadMass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Orbit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LaunchSite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Outcome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Flights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GridFins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Reused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Legs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LandingPad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Block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ReusedCount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Serial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Longitude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a:p>
            <a:r>
              <a:rPr lang="en-US" sz="1100" b="0" dirty="0">
                <a:solidFill>
                  <a:srgbClr val="FFFFFF"/>
                </a:solidFill>
                <a:effectLst/>
                <a:latin typeface="Consolas" panose="020B0609020204030204" pitchFamily="49" charset="0"/>
              </a:rPr>
              <a:t>Latitude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p>
        </p:txBody>
      </p:sp>
      <p:sp>
        <p:nvSpPr>
          <p:cNvPr id="9" name="Rectangle 8">
            <a:extLst>
              <a:ext uri="{FF2B5EF4-FFF2-40B4-BE49-F238E27FC236}">
                <a16:creationId xmlns:a16="http://schemas.microsoft.com/office/drawing/2014/main" id="{63BCEC06-77CD-91A9-F16C-7387BD02813C}"/>
              </a:ext>
            </a:extLst>
          </p:cNvPr>
          <p:cNvSpPr/>
          <p:nvPr/>
        </p:nvSpPr>
        <p:spPr>
          <a:xfrm>
            <a:off x="2762451" y="4277980"/>
            <a:ext cx="2895399" cy="204137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100" b="0" dirty="0">
                <a:solidFill>
                  <a:srgbClr val="7CA668"/>
                </a:solidFill>
                <a:effectLst/>
                <a:latin typeface="Consolas" panose="020B0609020204030204" pitchFamily="49" charset="0"/>
              </a:rPr>
              <a:t># Call getLaunchSite</a:t>
            </a:r>
            <a:endParaRPr lang="en-US" sz="1100" b="0" dirty="0">
              <a:solidFill>
                <a:srgbClr val="FFFFFF"/>
              </a:solidFill>
              <a:effectLst/>
              <a:latin typeface="Consolas" panose="020B0609020204030204" pitchFamily="49" charset="0"/>
            </a:endParaRPr>
          </a:p>
          <a:p>
            <a:r>
              <a:rPr lang="en-US" sz="1100" b="0" dirty="0">
                <a:solidFill>
                  <a:srgbClr val="FFFFFF"/>
                </a:solidFill>
                <a:effectLst/>
                <a:latin typeface="Consolas" panose="020B0609020204030204" pitchFamily="49" charset="0"/>
              </a:rPr>
              <a:t>getLaunchSite(</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p>
          <a:p>
            <a:endParaRPr lang="en-US" sz="1100" b="0" dirty="0">
              <a:solidFill>
                <a:srgbClr val="FFFFFF"/>
              </a:solidFill>
              <a:effectLst/>
              <a:latin typeface="Consolas" panose="020B0609020204030204" pitchFamily="49" charset="0"/>
            </a:endParaRPr>
          </a:p>
          <a:p>
            <a:r>
              <a:rPr lang="en-US" sz="1100" b="0" dirty="0">
                <a:solidFill>
                  <a:srgbClr val="7CA668"/>
                </a:solidFill>
                <a:effectLst/>
                <a:latin typeface="Consolas" panose="020B0609020204030204" pitchFamily="49" charset="0"/>
              </a:rPr>
              <a:t># Call getBoosterVersion</a:t>
            </a:r>
            <a:endParaRPr lang="en-US" sz="1100" b="0" dirty="0">
              <a:solidFill>
                <a:srgbClr val="FFFFFF"/>
              </a:solidFill>
              <a:effectLst/>
              <a:latin typeface="Consolas" panose="020B0609020204030204" pitchFamily="49" charset="0"/>
            </a:endParaRPr>
          </a:p>
          <a:p>
            <a:r>
              <a:rPr lang="en-US" sz="1100" b="0" dirty="0">
                <a:solidFill>
                  <a:srgbClr val="FFFFFF"/>
                </a:solidFill>
                <a:effectLst/>
                <a:latin typeface="Consolas" panose="020B0609020204030204" pitchFamily="49" charset="0"/>
              </a:rPr>
              <a:t>getBoosterVersion(</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p>
          <a:p>
            <a:endParaRPr lang="en-US" sz="1100" b="0" dirty="0">
              <a:solidFill>
                <a:srgbClr val="FFFFFF"/>
              </a:solidFill>
              <a:effectLst/>
              <a:latin typeface="Consolas" panose="020B0609020204030204" pitchFamily="49" charset="0"/>
            </a:endParaRPr>
          </a:p>
          <a:p>
            <a:r>
              <a:rPr lang="en-US" sz="1100" b="0" dirty="0">
                <a:solidFill>
                  <a:srgbClr val="7CA668"/>
                </a:solidFill>
                <a:effectLst/>
                <a:latin typeface="Consolas" panose="020B0609020204030204" pitchFamily="49" charset="0"/>
              </a:rPr>
              <a:t># Call getPayload</a:t>
            </a:r>
            <a:endParaRPr lang="en-US" sz="1100" b="0" dirty="0">
              <a:solidFill>
                <a:srgbClr val="FFFFFF"/>
              </a:solidFill>
              <a:effectLst/>
              <a:latin typeface="Consolas" panose="020B0609020204030204" pitchFamily="49" charset="0"/>
            </a:endParaRPr>
          </a:p>
          <a:p>
            <a:r>
              <a:rPr lang="en-US" sz="1100" b="0" dirty="0">
                <a:solidFill>
                  <a:srgbClr val="FFFFFF"/>
                </a:solidFill>
                <a:effectLst/>
                <a:latin typeface="Consolas" panose="020B0609020204030204" pitchFamily="49" charset="0"/>
              </a:rPr>
              <a:t>getPayloadData(</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p>
          <a:p>
            <a:endParaRPr lang="en-US" sz="1100" b="0" dirty="0">
              <a:solidFill>
                <a:srgbClr val="FFFFFF"/>
              </a:solidFill>
              <a:effectLst/>
              <a:latin typeface="Consolas" panose="020B0609020204030204" pitchFamily="49" charset="0"/>
            </a:endParaRPr>
          </a:p>
          <a:p>
            <a:r>
              <a:rPr lang="en-US" sz="1100" b="0" dirty="0">
                <a:solidFill>
                  <a:srgbClr val="7CA668"/>
                </a:solidFill>
                <a:effectLst/>
                <a:latin typeface="Consolas" panose="020B0609020204030204" pitchFamily="49" charset="0"/>
              </a:rPr>
              <a:t># Call getCoreData</a:t>
            </a:r>
            <a:endParaRPr lang="en-US" sz="1100" b="0" dirty="0">
              <a:solidFill>
                <a:srgbClr val="FFFFFF"/>
              </a:solidFill>
              <a:effectLst/>
              <a:latin typeface="Consolas" panose="020B0609020204030204" pitchFamily="49" charset="0"/>
            </a:endParaRPr>
          </a:p>
          <a:p>
            <a:r>
              <a:rPr lang="en-US" sz="1100" b="0" dirty="0">
                <a:solidFill>
                  <a:srgbClr val="FFFFFF"/>
                </a:solidFill>
                <a:effectLst/>
                <a:latin typeface="Consolas" panose="020B0609020204030204" pitchFamily="49" charset="0"/>
              </a:rPr>
              <a:t>getCoreData(</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p>
        </p:txBody>
      </p:sp>
      <p:sp>
        <p:nvSpPr>
          <p:cNvPr id="11" name="Rectangle 10">
            <a:extLst>
              <a:ext uri="{FF2B5EF4-FFF2-40B4-BE49-F238E27FC236}">
                <a16:creationId xmlns:a16="http://schemas.microsoft.com/office/drawing/2014/main" id="{2934820D-3379-61B7-414E-D1C3DFB03888}"/>
              </a:ext>
            </a:extLst>
          </p:cNvPr>
          <p:cNvSpPr/>
          <p:nvPr/>
        </p:nvSpPr>
        <p:spPr>
          <a:xfrm>
            <a:off x="5766674" y="3641514"/>
            <a:ext cx="3033436" cy="305501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100" b="0" dirty="0">
                <a:solidFill>
                  <a:srgbClr val="9CDCFE"/>
                </a:solidFill>
                <a:effectLst/>
                <a:latin typeface="Consolas" panose="020B0609020204030204" pitchFamily="49" charset="0"/>
              </a:rPr>
              <a:t>launch_dict</a:t>
            </a:r>
            <a:r>
              <a:rPr lang="en-US" sz="1100" b="0" dirty="0">
                <a:solidFill>
                  <a:srgbClr val="FFFFFF"/>
                </a:solidFill>
                <a:effectLst/>
                <a:latin typeface="Consolas" panose="020B0609020204030204" pitchFamily="49" charset="0"/>
              </a:rPr>
              <a:t> </a:t>
            </a:r>
            <a:r>
              <a:rPr lang="en-US" sz="1100" b="0" dirty="0">
                <a:solidFill>
                  <a:srgbClr val="D4D4D4"/>
                </a:solidFill>
                <a:effectLst/>
                <a:latin typeface="Consolas" panose="020B0609020204030204" pitchFamily="49" charset="0"/>
              </a:rPr>
              <a:t>=</a:t>
            </a:r>
            <a:r>
              <a:rPr lang="en-US" sz="1100" b="0" dirty="0">
                <a:solidFill>
                  <a:srgbClr val="FFFFFF"/>
                </a:solidFill>
                <a:effectLst/>
                <a:latin typeface="Consolas" panose="020B0609020204030204" pitchFamily="49" charset="0"/>
              </a:rPr>
              <a:t> {</a:t>
            </a:r>
            <a:r>
              <a:rPr lang="en-US" sz="1100" b="0" dirty="0">
                <a:solidFill>
                  <a:srgbClr val="CE9178"/>
                </a:solidFill>
                <a:effectLst/>
                <a:latin typeface="Consolas" panose="020B0609020204030204" pitchFamily="49" charset="0"/>
              </a:rPr>
              <a:t>'FlightNumber'</a:t>
            </a:r>
            <a:r>
              <a:rPr lang="en-US" sz="1100" b="0" dirty="0">
                <a:solidFill>
                  <a:srgbClr val="FFFFFF"/>
                </a:solidFill>
                <a:effectLst/>
                <a:latin typeface="Consolas" panose="020B0609020204030204" pitchFamily="49" charset="0"/>
              </a:rPr>
              <a:t>: </a:t>
            </a:r>
            <a:r>
              <a:rPr lang="en-US" sz="1100" b="0" dirty="0">
                <a:solidFill>
                  <a:srgbClr val="4EC9B0"/>
                </a:solidFill>
                <a:effectLst/>
                <a:latin typeface="Consolas" panose="020B0609020204030204" pitchFamily="49" charset="0"/>
              </a:rPr>
              <a:t>list</a:t>
            </a:r>
            <a:r>
              <a:rPr lang="en-US" sz="1100" b="0" dirty="0">
                <a:solidFill>
                  <a:srgbClr val="FFFFFF"/>
                </a:solidFill>
                <a:effectLst/>
                <a:latin typeface="Consolas" panose="020B0609020204030204" pitchFamily="49" charset="0"/>
              </a:rPr>
              <a:t>(</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r>
              <a:rPr lang="en-US" sz="1100" b="0" dirty="0">
                <a:solidFill>
                  <a:srgbClr val="CE9178"/>
                </a:solidFill>
                <a:effectLst/>
                <a:latin typeface="Consolas" panose="020B0609020204030204" pitchFamily="49" charset="0"/>
              </a:rPr>
              <a:t>'flight_number'</a:t>
            </a:r>
            <a:r>
              <a:rPr lang="en-US" sz="1100" b="0" dirty="0">
                <a:solidFill>
                  <a:srgbClr val="FFFFFF"/>
                </a:solidFill>
                <a:effectLst/>
                <a:latin typeface="Consolas" panose="020B0609020204030204" pitchFamily="49" charset="0"/>
              </a:rPr>
              <a:t>]),</a:t>
            </a:r>
          </a:p>
          <a:p>
            <a:r>
              <a:rPr lang="en-US" sz="1100" b="0" dirty="0">
                <a:solidFill>
                  <a:srgbClr val="CE9178"/>
                </a:solidFill>
                <a:effectLst/>
                <a:latin typeface="Consolas" panose="020B0609020204030204" pitchFamily="49" charset="0"/>
              </a:rPr>
              <a:t>'Date'</a:t>
            </a:r>
            <a:r>
              <a:rPr lang="en-US" sz="1100" b="0" dirty="0">
                <a:solidFill>
                  <a:srgbClr val="FFFFFF"/>
                </a:solidFill>
                <a:effectLst/>
                <a:latin typeface="Consolas" panose="020B0609020204030204" pitchFamily="49" charset="0"/>
              </a:rPr>
              <a:t>: </a:t>
            </a:r>
            <a:r>
              <a:rPr lang="en-US" sz="1100" b="0" dirty="0">
                <a:solidFill>
                  <a:srgbClr val="4EC9B0"/>
                </a:solidFill>
                <a:effectLst/>
                <a:latin typeface="Consolas" panose="020B0609020204030204" pitchFamily="49" charset="0"/>
              </a:rPr>
              <a:t>list</a:t>
            </a:r>
            <a:r>
              <a:rPr lang="en-US" sz="1100" b="0" dirty="0">
                <a:solidFill>
                  <a:srgbClr val="FFFFFF"/>
                </a:solidFill>
                <a:effectLst/>
                <a:latin typeface="Consolas" panose="020B0609020204030204" pitchFamily="49" charset="0"/>
              </a:rPr>
              <a:t>(</a:t>
            </a:r>
            <a:r>
              <a:rPr lang="en-US" sz="1100" b="0" dirty="0">
                <a:solidFill>
                  <a:srgbClr val="9CDCFE"/>
                </a:solidFill>
                <a:effectLst/>
                <a:latin typeface="Consolas" panose="020B0609020204030204" pitchFamily="49" charset="0"/>
              </a:rPr>
              <a:t>data</a:t>
            </a:r>
            <a:r>
              <a:rPr lang="en-US" sz="1100" b="0" dirty="0">
                <a:solidFill>
                  <a:srgbClr val="FFFFFF"/>
                </a:solidFill>
                <a:effectLst/>
                <a:latin typeface="Consolas" panose="020B0609020204030204" pitchFamily="49" charset="0"/>
              </a:rPr>
              <a:t>[</a:t>
            </a:r>
            <a:r>
              <a:rPr lang="en-US" sz="1100" b="0" dirty="0">
                <a:solidFill>
                  <a:srgbClr val="CE9178"/>
                </a:solidFill>
                <a:effectLst/>
                <a:latin typeface="Consolas" panose="020B0609020204030204" pitchFamily="49" charset="0"/>
              </a:rPr>
              <a:t>'date'</a:t>
            </a:r>
            <a:r>
              <a:rPr lang="en-US" sz="1100" b="0" dirty="0">
                <a:solidFill>
                  <a:srgbClr val="FFFFFF"/>
                </a:solidFill>
                <a:effectLst/>
                <a:latin typeface="Consolas" panose="020B0609020204030204" pitchFamily="49" charset="0"/>
              </a:rPr>
              <a:t>]),</a:t>
            </a:r>
          </a:p>
          <a:p>
            <a:r>
              <a:rPr lang="en-US" sz="1100" b="0" dirty="0">
                <a:solidFill>
                  <a:srgbClr val="CE9178"/>
                </a:solidFill>
                <a:effectLst/>
                <a:latin typeface="Consolas" panose="020B0609020204030204" pitchFamily="49" charset="0"/>
              </a:rPr>
              <a:t>'BoosterVersion'</a:t>
            </a:r>
            <a:r>
              <a:rPr lang="en-US" sz="1100" b="0" dirty="0">
                <a:solidFill>
                  <a:srgbClr val="FFFFFF"/>
                </a:solidFill>
                <a:effectLst/>
                <a:latin typeface="Consolas" panose="020B0609020204030204" pitchFamily="49" charset="0"/>
              </a:rPr>
              <a:t>:BoosterVersion,</a:t>
            </a:r>
          </a:p>
          <a:p>
            <a:r>
              <a:rPr lang="en-US" sz="1100" b="0" dirty="0">
                <a:solidFill>
                  <a:srgbClr val="CE9178"/>
                </a:solidFill>
                <a:effectLst/>
                <a:latin typeface="Consolas" panose="020B0609020204030204" pitchFamily="49" charset="0"/>
              </a:rPr>
              <a:t>'PayloadMass'</a:t>
            </a:r>
            <a:r>
              <a:rPr lang="en-US" sz="1100" b="0" dirty="0">
                <a:solidFill>
                  <a:srgbClr val="FFFFFF"/>
                </a:solidFill>
                <a:effectLst/>
                <a:latin typeface="Consolas" panose="020B0609020204030204" pitchFamily="49" charset="0"/>
              </a:rPr>
              <a:t>:PayloadMass,</a:t>
            </a:r>
          </a:p>
          <a:p>
            <a:r>
              <a:rPr lang="en-US" sz="1100" b="0" dirty="0">
                <a:solidFill>
                  <a:srgbClr val="CE9178"/>
                </a:solidFill>
                <a:effectLst/>
                <a:latin typeface="Consolas" panose="020B0609020204030204" pitchFamily="49" charset="0"/>
              </a:rPr>
              <a:t>'Orbit'</a:t>
            </a:r>
            <a:r>
              <a:rPr lang="en-US" sz="1100" b="0" dirty="0">
                <a:solidFill>
                  <a:srgbClr val="FFFFFF"/>
                </a:solidFill>
                <a:effectLst/>
                <a:latin typeface="Consolas" panose="020B0609020204030204" pitchFamily="49" charset="0"/>
              </a:rPr>
              <a:t>:Orbit,</a:t>
            </a:r>
          </a:p>
          <a:p>
            <a:r>
              <a:rPr lang="en-US" sz="1100" b="0" dirty="0">
                <a:solidFill>
                  <a:srgbClr val="CE9178"/>
                </a:solidFill>
                <a:effectLst/>
                <a:latin typeface="Consolas" panose="020B0609020204030204" pitchFamily="49" charset="0"/>
              </a:rPr>
              <a:t>'LaunchSite'</a:t>
            </a:r>
            <a:r>
              <a:rPr lang="en-US" sz="1100" b="0" dirty="0">
                <a:solidFill>
                  <a:srgbClr val="FFFFFF"/>
                </a:solidFill>
                <a:effectLst/>
                <a:latin typeface="Consolas" panose="020B0609020204030204" pitchFamily="49" charset="0"/>
              </a:rPr>
              <a:t>:LaunchSite,</a:t>
            </a:r>
          </a:p>
          <a:p>
            <a:r>
              <a:rPr lang="en-US" sz="1100" b="0" dirty="0">
                <a:solidFill>
                  <a:srgbClr val="CE9178"/>
                </a:solidFill>
                <a:effectLst/>
                <a:latin typeface="Consolas" panose="020B0609020204030204" pitchFamily="49" charset="0"/>
              </a:rPr>
              <a:t>'Outcome'</a:t>
            </a:r>
            <a:r>
              <a:rPr lang="en-US" sz="1100" b="0" dirty="0">
                <a:solidFill>
                  <a:srgbClr val="FFFFFF"/>
                </a:solidFill>
                <a:effectLst/>
                <a:latin typeface="Consolas" panose="020B0609020204030204" pitchFamily="49" charset="0"/>
              </a:rPr>
              <a:t>:Outcome,</a:t>
            </a:r>
          </a:p>
          <a:p>
            <a:r>
              <a:rPr lang="en-US" sz="1100" b="0" dirty="0">
                <a:solidFill>
                  <a:srgbClr val="CE9178"/>
                </a:solidFill>
                <a:effectLst/>
                <a:latin typeface="Consolas" panose="020B0609020204030204" pitchFamily="49" charset="0"/>
              </a:rPr>
              <a:t>'Flights'</a:t>
            </a:r>
            <a:r>
              <a:rPr lang="en-US" sz="1100" b="0" dirty="0">
                <a:solidFill>
                  <a:srgbClr val="FFFFFF"/>
                </a:solidFill>
                <a:effectLst/>
                <a:latin typeface="Consolas" panose="020B0609020204030204" pitchFamily="49" charset="0"/>
              </a:rPr>
              <a:t>:Flights,</a:t>
            </a:r>
          </a:p>
          <a:p>
            <a:r>
              <a:rPr lang="en-US" sz="1100" b="0" dirty="0">
                <a:solidFill>
                  <a:srgbClr val="CE9178"/>
                </a:solidFill>
                <a:effectLst/>
                <a:latin typeface="Consolas" panose="020B0609020204030204" pitchFamily="49" charset="0"/>
              </a:rPr>
              <a:t>'GridFins'</a:t>
            </a:r>
            <a:r>
              <a:rPr lang="en-US" sz="1100" b="0" dirty="0">
                <a:solidFill>
                  <a:srgbClr val="FFFFFF"/>
                </a:solidFill>
                <a:effectLst/>
                <a:latin typeface="Consolas" panose="020B0609020204030204" pitchFamily="49" charset="0"/>
              </a:rPr>
              <a:t>:GridFins,</a:t>
            </a:r>
          </a:p>
          <a:p>
            <a:r>
              <a:rPr lang="en-US" sz="1100" b="0" dirty="0">
                <a:solidFill>
                  <a:srgbClr val="CE9178"/>
                </a:solidFill>
                <a:effectLst/>
                <a:latin typeface="Consolas" panose="020B0609020204030204" pitchFamily="49" charset="0"/>
              </a:rPr>
              <a:t>'Reused'</a:t>
            </a:r>
            <a:r>
              <a:rPr lang="en-US" sz="1100" b="0" dirty="0">
                <a:solidFill>
                  <a:srgbClr val="FFFFFF"/>
                </a:solidFill>
                <a:effectLst/>
                <a:latin typeface="Consolas" panose="020B0609020204030204" pitchFamily="49" charset="0"/>
              </a:rPr>
              <a:t>:Reused,</a:t>
            </a:r>
          </a:p>
          <a:p>
            <a:r>
              <a:rPr lang="en-US" sz="1100" b="0" dirty="0">
                <a:solidFill>
                  <a:srgbClr val="CE9178"/>
                </a:solidFill>
                <a:effectLst/>
                <a:latin typeface="Consolas" panose="020B0609020204030204" pitchFamily="49" charset="0"/>
              </a:rPr>
              <a:t>'Legs'</a:t>
            </a:r>
            <a:r>
              <a:rPr lang="en-US" sz="1100" b="0" dirty="0">
                <a:solidFill>
                  <a:srgbClr val="FFFFFF"/>
                </a:solidFill>
                <a:effectLst/>
                <a:latin typeface="Consolas" panose="020B0609020204030204" pitchFamily="49" charset="0"/>
              </a:rPr>
              <a:t>:Legs,</a:t>
            </a:r>
          </a:p>
          <a:p>
            <a:r>
              <a:rPr lang="en-US" sz="1100" b="0" dirty="0">
                <a:solidFill>
                  <a:srgbClr val="CE9178"/>
                </a:solidFill>
                <a:effectLst/>
                <a:latin typeface="Consolas" panose="020B0609020204030204" pitchFamily="49" charset="0"/>
              </a:rPr>
              <a:t>'LandingPad'</a:t>
            </a:r>
            <a:r>
              <a:rPr lang="en-US" sz="1100" b="0" dirty="0">
                <a:solidFill>
                  <a:srgbClr val="FFFFFF"/>
                </a:solidFill>
                <a:effectLst/>
                <a:latin typeface="Consolas" panose="020B0609020204030204" pitchFamily="49" charset="0"/>
              </a:rPr>
              <a:t>:LandingPad,</a:t>
            </a:r>
          </a:p>
          <a:p>
            <a:r>
              <a:rPr lang="en-US" sz="1100" b="0" dirty="0">
                <a:solidFill>
                  <a:srgbClr val="CE9178"/>
                </a:solidFill>
                <a:effectLst/>
                <a:latin typeface="Consolas" panose="020B0609020204030204" pitchFamily="49" charset="0"/>
              </a:rPr>
              <a:t>'Block'</a:t>
            </a:r>
            <a:r>
              <a:rPr lang="en-US" sz="1100" b="0" dirty="0">
                <a:solidFill>
                  <a:srgbClr val="FFFFFF"/>
                </a:solidFill>
                <a:effectLst/>
                <a:latin typeface="Consolas" panose="020B0609020204030204" pitchFamily="49" charset="0"/>
              </a:rPr>
              <a:t>:Block,</a:t>
            </a:r>
          </a:p>
          <a:p>
            <a:r>
              <a:rPr lang="en-US" sz="1100" b="0" dirty="0">
                <a:solidFill>
                  <a:srgbClr val="CE9178"/>
                </a:solidFill>
                <a:effectLst/>
                <a:latin typeface="Consolas" panose="020B0609020204030204" pitchFamily="49" charset="0"/>
              </a:rPr>
              <a:t>'ReusedCount'</a:t>
            </a:r>
            <a:r>
              <a:rPr lang="en-US" sz="1100" b="0" dirty="0">
                <a:solidFill>
                  <a:srgbClr val="FFFFFF"/>
                </a:solidFill>
                <a:effectLst/>
                <a:latin typeface="Consolas" panose="020B0609020204030204" pitchFamily="49" charset="0"/>
              </a:rPr>
              <a:t>:ReusedCount,</a:t>
            </a:r>
          </a:p>
          <a:p>
            <a:r>
              <a:rPr lang="en-US" sz="1100" b="0" dirty="0">
                <a:solidFill>
                  <a:srgbClr val="CE9178"/>
                </a:solidFill>
                <a:effectLst/>
                <a:latin typeface="Consolas" panose="020B0609020204030204" pitchFamily="49" charset="0"/>
              </a:rPr>
              <a:t>'Serial'</a:t>
            </a:r>
            <a:r>
              <a:rPr lang="en-US" sz="1100" b="0" dirty="0">
                <a:solidFill>
                  <a:srgbClr val="FFFFFF"/>
                </a:solidFill>
                <a:effectLst/>
                <a:latin typeface="Consolas" panose="020B0609020204030204" pitchFamily="49" charset="0"/>
              </a:rPr>
              <a:t>:Serial,</a:t>
            </a:r>
          </a:p>
          <a:p>
            <a:r>
              <a:rPr lang="en-US" sz="1100" b="0" dirty="0">
                <a:solidFill>
                  <a:srgbClr val="CE9178"/>
                </a:solidFill>
                <a:effectLst/>
                <a:latin typeface="Consolas" panose="020B0609020204030204" pitchFamily="49" charset="0"/>
              </a:rPr>
              <a:t>'Longitude'</a:t>
            </a:r>
            <a:r>
              <a:rPr lang="en-US" sz="1100" b="0" dirty="0">
                <a:solidFill>
                  <a:srgbClr val="FFFFFF"/>
                </a:solidFill>
                <a:effectLst/>
                <a:latin typeface="Consolas" panose="020B0609020204030204" pitchFamily="49" charset="0"/>
              </a:rPr>
              <a:t>: Longitude,</a:t>
            </a:r>
          </a:p>
          <a:p>
            <a:r>
              <a:rPr lang="en-US" sz="1100" b="0" dirty="0">
                <a:solidFill>
                  <a:srgbClr val="CE9178"/>
                </a:solidFill>
                <a:effectLst/>
                <a:latin typeface="Consolas" panose="020B0609020204030204" pitchFamily="49" charset="0"/>
              </a:rPr>
              <a:t>'Latitude'</a:t>
            </a:r>
            <a:r>
              <a:rPr lang="en-US" sz="1100" b="0" dirty="0">
                <a:solidFill>
                  <a:srgbClr val="FFFFFF"/>
                </a:solidFill>
                <a:effectLst/>
                <a:latin typeface="Consolas" panose="020B0609020204030204" pitchFamily="49" charset="0"/>
              </a:rPr>
              <a:t>: Latitude}</a:t>
            </a:r>
          </a:p>
        </p:txBody>
      </p:sp>
      <p:sp>
        <p:nvSpPr>
          <p:cNvPr id="13" name="TextBox 12">
            <a:extLst>
              <a:ext uri="{FF2B5EF4-FFF2-40B4-BE49-F238E27FC236}">
                <a16:creationId xmlns:a16="http://schemas.microsoft.com/office/drawing/2014/main" id="{A9F637DE-AE7B-4099-4FF2-B7A1B84ACBC0}"/>
              </a:ext>
            </a:extLst>
          </p:cNvPr>
          <p:cNvSpPr txBox="1"/>
          <p:nvPr/>
        </p:nvSpPr>
        <p:spPr>
          <a:xfrm>
            <a:off x="1377821" y="4967558"/>
            <a:ext cx="1148316" cy="369332"/>
          </a:xfrm>
          <a:prstGeom prst="rect">
            <a:avLst/>
          </a:prstGeom>
          <a:noFill/>
        </p:spPr>
        <p:txBody>
          <a:bodyPr wrap="square">
            <a:spAutoFit/>
          </a:bodyPr>
          <a:lstStyle/>
          <a:p>
            <a:pPr algn="ctr"/>
            <a:r>
              <a:rPr lang="en-US" sz="1800" b="1" i="1" dirty="0">
                <a:solidFill>
                  <a:schemeClr val="tx1"/>
                </a:solidFill>
                <a:latin typeface="Abadi"/>
              </a:rPr>
              <a:t>Step 1</a:t>
            </a:r>
            <a:endParaRPr lang="en-US" b="1" i="1" dirty="0"/>
          </a:p>
        </p:txBody>
      </p:sp>
      <p:sp>
        <p:nvSpPr>
          <p:cNvPr id="14" name="TextBox 13">
            <a:extLst>
              <a:ext uri="{FF2B5EF4-FFF2-40B4-BE49-F238E27FC236}">
                <a16:creationId xmlns:a16="http://schemas.microsoft.com/office/drawing/2014/main" id="{8C60614E-B7CE-E69D-397F-34E3E3D5F749}"/>
              </a:ext>
            </a:extLst>
          </p:cNvPr>
          <p:cNvSpPr txBox="1"/>
          <p:nvPr/>
        </p:nvSpPr>
        <p:spPr>
          <a:xfrm>
            <a:off x="4597516" y="4929880"/>
            <a:ext cx="1148316" cy="369332"/>
          </a:xfrm>
          <a:prstGeom prst="rect">
            <a:avLst/>
          </a:prstGeom>
          <a:noFill/>
        </p:spPr>
        <p:txBody>
          <a:bodyPr wrap="square">
            <a:spAutoFit/>
          </a:bodyPr>
          <a:lstStyle/>
          <a:p>
            <a:pPr algn="ctr"/>
            <a:r>
              <a:rPr lang="en-US" sz="1800" b="1" i="1" dirty="0">
                <a:solidFill>
                  <a:schemeClr val="tx1"/>
                </a:solidFill>
                <a:latin typeface="Abadi"/>
              </a:rPr>
              <a:t>Step 2</a:t>
            </a:r>
            <a:endParaRPr lang="en-US" b="1" i="1" dirty="0"/>
          </a:p>
        </p:txBody>
      </p:sp>
      <p:sp>
        <p:nvSpPr>
          <p:cNvPr id="15" name="TextBox 14">
            <a:extLst>
              <a:ext uri="{FF2B5EF4-FFF2-40B4-BE49-F238E27FC236}">
                <a16:creationId xmlns:a16="http://schemas.microsoft.com/office/drawing/2014/main" id="{3E48FB83-00C1-6900-56E5-E6F5CF8763A3}"/>
              </a:ext>
            </a:extLst>
          </p:cNvPr>
          <p:cNvSpPr txBox="1"/>
          <p:nvPr/>
        </p:nvSpPr>
        <p:spPr>
          <a:xfrm>
            <a:off x="7601739" y="4872638"/>
            <a:ext cx="1148316" cy="369332"/>
          </a:xfrm>
          <a:prstGeom prst="rect">
            <a:avLst/>
          </a:prstGeom>
          <a:noFill/>
        </p:spPr>
        <p:txBody>
          <a:bodyPr wrap="square">
            <a:spAutoFit/>
          </a:bodyPr>
          <a:lstStyle/>
          <a:p>
            <a:pPr algn="ctr"/>
            <a:r>
              <a:rPr lang="en-US" sz="1800" b="1" i="1" dirty="0">
                <a:solidFill>
                  <a:schemeClr val="tx1"/>
                </a:solidFill>
                <a:latin typeface="Abadi"/>
              </a:rPr>
              <a:t>Step </a:t>
            </a:r>
            <a:r>
              <a:rPr lang="en-US" b="1" i="1" dirty="0">
                <a:latin typeface="Abadi"/>
              </a:rPr>
              <a:t>3</a:t>
            </a:r>
            <a:endParaRPr lang="en-US" b="1" i="1" dirty="0"/>
          </a:p>
        </p:txBody>
      </p:sp>
      <p:sp>
        <p:nvSpPr>
          <p:cNvPr id="2" name="Rectangle: Diagonal Corners Rounded 1">
            <a:extLst>
              <a:ext uri="{FF2B5EF4-FFF2-40B4-BE49-F238E27FC236}">
                <a16:creationId xmlns:a16="http://schemas.microsoft.com/office/drawing/2014/main" id="{CA937385-5A0F-CB81-71A0-F29A7FDD1272}"/>
              </a:ext>
            </a:extLst>
          </p:cNvPr>
          <p:cNvSpPr/>
          <p:nvPr/>
        </p:nvSpPr>
        <p:spPr>
          <a:xfrm>
            <a:off x="10969605" y="191731"/>
            <a:ext cx="1098000" cy="1098000"/>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sp>
      <p:sp>
        <p:nvSpPr>
          <p:cNvPr id="8" name="Rectangle 7" descr="Open Enrollment">
            <a:extLst>
              <a:ext uri="{FF2B5EF4-FFF2-40B4-BE49-F238E27FC236}">
                <a16:creationId xmlns:a16="http://schemas.microsoft.com/office/drawing/2014/main" id="{9E804684-83D2-4338-447D-58E8058EA9F9}"/>
              </a:ext>
            </a:extLst>
          </p:cNvPr>
          <p:cNvSpPr/>
          <p:nvPr/>
        </p:nvSpPr>
        <p:spPr>
          <a:xfrm>
            <a:off x="11203605" y="498174"/>
            <a:ext cx="630000" cy="63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10" name="Picture 9">
            <a:extLst>
              <a:ext uri="{FF2B5EF4-FFF2-40B4-BE49-F238E27FC236}">
                <a16:creationId xmlns:a16="http://schemas.microsoft.com/office/drawing/2014/main" id="{7562BC76-402E-6310-5143-35DBC285A100}"/>
              </a:ext>
            </a:extLst>
          </p:cNvPr>
          <p:cNvPicPr>
            <a:picLocks noChangeAspect="1"/>
          </p:cNvPicPr>
          <p:nvPr/>
        </p:nvPicPr>
        <p:blipFill rotWithShape="1">
          <a:blip r:embed="rId5"/>
          <a:srcRect l="6934" r="-1"/>
          <a:stretch/>
        </p:blipFill>
        <p:spPr>
          <a:xfrm>
            <a:off x="8928661" y="4316821"/>
            <a:ext cx="3151930" cy="1015996"/>
          </a:xfrm>
          <a:prstGeom prst="rect">
            <a:avLst/>
          </a:prstGeom>
        </p:spPr>
      </p:pic>
      <p:sp>
        <p:nvSpPr>
          <p:cNvPr id="12" name="TextBox 11">
            <a:extLst>
              <a:ext uri="{FF2B5EF4-FFF2-40B4-BE49-F238E27FC236}">
                <a16:creationId xmlns:a16="http://schemas.microsoft.com/office/drawing/2014/main" id="{D55D6FF5-2AA1-D4A6-30D8-E3F27BEBCA60}"/>
              </a:ext>
            </a:extLst>
          </p:cNvPr>
          <p:cNvSpPr txBox="1"/>
          <p:nvPr/>
        </p:nvSpPr>
        <p:spPr>
          <a:xfrm>
            <a:off x="10629447" y="4915447"/>
            <a:ext cx="1148316" cy="369332"/>
          </a:xfrm>
          <a:prstGeom prst="rect">
            <a:avLst/>
          </a:prstGeom>
          <a:noFill/>
        </p:spPr>
        <p:txBody>
          <a:bodyPr wrap="square">
            <a:spAutoFit/>
          </a:bodyPr>
          <a:lstStyle/>
          <a:p>
            <a:pPr algn="ctr"/>
            <a:r>
              <a:rPr lang="en-US" sz="1800" b="1" i="1" dirty="0">
                <a:solidFill>
                  <a:schemeClr val="tx1"/>
                </a:solidFill>
                <a:latin typeface="Abadi"/>
              </a:rPr>
              <a:t>Step 4</a:t>
            </a:r>
            <a:endParaRPr lang="en-US" b="1" i="1" dirty="0"/>
          </a:p>
        </p:txBody>
      </p:sp>
      <p:sp>
        <p:nvSpPr>
          <p:cNvPr id="16" name="TextBox 15">
            <a:extLst>
              <a:ext uri="{FF2B5EF4-FFF2-40B4-BE49-F238E27FC236}">
                <a16:creationId xmlns:a16="http://schemas.microsoft.com/office/drawing/2014/main" id="{301778FF-FBAF-5974-3EF4-393E3DD0C0B9}"/>
              </a:ext>
            </a:extLst>
          </p:cNvPr>
          <p:cNvSpPr txBox="1"/>
          <p:nvPr/>
        </p:nvSpPr>
        <p:spPr>
          <a:xfrm>
            <a:off x="10196936" y="6175160"/>
            <a:ext cx="1545337" cy="369332"/>
          </a:xfrm>
          <a:prstGeom prst="rect">
            <a:avLst/>
          </a:prstGeom>
          <a:noFill/>
        </p:spPr>
        <p:txBody>
          <a:bodyPr wrap="square">
            <a:spAutoFit/>
          </a:bodyPr>
          <a:lstStyle/>
          <a:p>
            <a:r>
              <a:rPr lang="en-US" dirty="0">
                <a:hlinkClick r:id="rId6"/>
              </a:rPr>
              <a:t>GitHub Link</a:t>
            </a:r>
            <a:endParaRPr lang="en-US" dirty="0"/>
          </a:p>
        </p:txBody>
      </p:sp>
    </p:spTree>
    <p:extLst>
      <p:ext uri="{BB962C8B-B14F-4D97-AF65-F5344CB8AC3E}">
        <p14:creationId xmlns:p14="http://schemas.microsoft.com/office/powerpoint/2010/main" val="429404024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17935</TotalTime>
  <Words>5406</Words>
  <Application>Microsoft Office PowerPoint</Application>
  <PresentationFormat>Widescreen</PresentationFormat>
  <Paragraphs>694</Paragraphs>
  <Slides>57</Slides>
  <Notes>48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57</vt:i4>
      </vt:variant>
    </vt:vector>
  </HeadingPairs>
  <TitlesOfParts>
    <vt:vector size="66" baseType="lpstr">
      <vt:lpstr>Abadi</vt:lpstr>
      <vt:lpstr>Arial</vt:lpstr>
      <vt:lpstr>Calibri</vt:lpstr>
      <vt:lpstr>Calibri Light</vt:lpstr>
      <vt:lpstr>Century Gothic</vt:lpstr>
      <vt:lpstr>Consolas</vt:lpstr>
      <vt:lpstr>IBM Plex Mono SemiBold</vt:lpstr>
      <vt:lpstr>Custom Design</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Nalluri, Nithya</cp:lastModifiedBy>
  <cp:revision>237</cp:revision>
  <dcterms:created xsi:type="dcterms:W3CDTF">2021-04-29T18:58:34Z</dcterms:created>
  <dcterms:modified xsi:type="dcterms:W3CDTF">2024-05-01T18:52:38Z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